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Lst>
  <p:notesMasterIdLst>
    <p:notesMasterId r:id="rId40"/>
  </p:notesMasterIdLst>
  <p:sldIdLst>
    <p:sldId id="256" r:id="rId2"/>
    <p:sldId id="298" r:id="rId3"/>
    <p:sldId id="284" r:id="rId4"/>
    <p:sldId id="285" r:id="rId5"/>
    <p:sldId id="286" r:id="rId6"/>
    <p:sldId id="287" r:id="rId7"/>
    <p:sldId id="289" r:id="rId8"/>
    <p:sldId id="313" r:id="rId9"/>
    <p:sldId id="290" r:id="rId10"/>
    <p:sldId id="315" r:id="rId11"/>
    <p:sldId id="316" r:id="rId12"/>
    <p:sldId id="299" r:id="rId13"/>
    <p:sldId id="300" r:id="rId14"/>
    <p:sldId id="301" r:id="rId15"/>
    <p:sldId id="302" r:id="rId16"/>
    <p:sldId id="312" r:id="rId17"/>
    <p:sldId id="291" r:id="rId18"/>
    <p:sldId id="292" r:id="rId19"/>
    <p:sldId id="314" r:id="rId20"/>
    <p:sldId id="293" r:id="rId21"/>
    <p:sldId id="318" r:id="rId22"/>
    <p:sldId id="317" r:id="rId23"/>
    <p:sldId id="294" r:id="rId24"/>
    <p:sldId id="319" r:id="rId25"/>
    <p:sldId id="295" r:id="rId26"/>
    <p:sldId id="296" r:id="rId27"/>
    <p:sldId id="303" r:id="rId28"/>
    <p:sldId id="306" r:id="rId29"/>
    <p:sldId id="305" r:id="rId30"/>
    <p:sldId id="297" r:id="rId31"/>
    <p:sldId id="307" r:id="rId32"/>
    <p:sldId id="308" r:id="rId33"/>
    <p:sldId id="309" r:id="rId34"/>
    <p:sldId id="310" r:id="rId35"/>
    <p:sldId id="311" r:id="rId36"/>
    <p:sldId id="320" r:id="rId37"/>
    <p:sldId id="321" r:id="rId38"/>
    <p:sldId id="304" r:id="rId39"/>
  </p:sldIdLst>
  <p:sldSz cx="9144000" cy="5143500" type="screen16x9"/>
  <p:notesSz cx="6858000" cy="9144000"/>
  <p:embeddedFontLst>
    <p:embeddedFont>
      <p:font typeface="Frank Ruhl Libre" panose="020B0604020202020204" charset="-79"/>
      <p:regular r:id="rId41"/>
      <p:bold r:id="rId42"/>
    </p:embeddedFont>
    <p:embeddedFont>
      <p:font typeface="Frank Ruhl Libre Medium" panose="020B0604020202020204" charset="-79"/>
      <p:regular r:id="rId43"/>
      <p:bold r:id="rId44"/>
    </p:embeddedFont>
    <p:embeddedFont>
      <p:font typeface="Dotum" panose="020B0600000101010101" pitchFamily="34" charset="-127"/>
      <p:regular r:id="rId45"/>
    </p:embeddedFont>
    <p:embeddedFont>
      <p:font typeface="Calibri" panose="020F0502020204030204" pitchFamily="34" charset="0"/>
      <p:regular r:id="rId46"/>
      <p:bold r:id="rId47"/>
      <p:italic r:id="rId48"/>
      <p:boldItalic r:id="rId49"/>
    </p:embeddedFont>
    <p:embeddedFont>
      <p:font typeface="Century Gothic" panose="020B0502020202020204" pitchFamily="3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C5E5AEA-56DB-4EEC-AA62-EDCA7A12AC97}">
  <a:tblStyle styleId="{CC5E5AEA-56DB-4EEC-AA62-EDCA7A12AC97}"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971" autoAdjust="0"/>
  </p:normalViewPr>
  <p:slideViewPr>
    <p:cSldViewPr snapToGrid="0">
      <p:cViewPr varScale="1">
        <p:scale>
          <a:sx n="86" d="100"/>
          <a:sy n="86" d="100"/>
        </p:scale>
        <p:origin x="93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50498664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878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l-GR" dirty="0"/>
          </a:p>
        </p:txBody>
      </p:sp>
    </p:spTree>
    <p:extLst>
      <p:ext uri="{BB962C8B-B14F-4D97-AF65-F5344CB8AC3E}">
        <p14:creationId xmlns:p14="http://schemas.microsoft.com/office/powerpoint/2010/main" val="16587220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2316267" y="304925"/>
            <a:ext cx="4511142" cy="4526109"/>
            <a:chOff x="2316267" y="304925"/>
            <a:chExt cx="4511142" cy="4526109"/>
          </a:xfrm>
        </p:grpSpPr>
        <p:sp>
          <p:nvSpPr>
            <p:cNvPr id="11" name="Google Shape;11;p2"/>
            <p:cNvSpPr/>
            <p:nvPr/>
          </p:nvSpPr>
          <p:spPr>
            <a:xfrm>
              <a:off x="2550175" y="541175"/>
              <a:ext cx="4043700" cy="4053600"/>
            </a:xfrm>
            <a:prstGeom prst="snip2DiagRect">
              <a:avLst>
                <a:gd name="adj1" fmla="val 0"/>
                <a:gd name="adj2" fmla="val 8729"/>
              </a:avLst>
            </a:prstGeom>
            <a:solidFill>
              <a:srgbClr val="FFFFFF"/>
            </a:solidFill>
            <a:ln>
              <a:noFill/>
            </a:ln>
            <a:effectLst>
              <a:outerShdw blurRad="42863" dist="9525" algn="bl" rotWithShape="0">
                <a:srgbClr val="000000">
                  <a:alpha val="6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626375" y="617375"/>
              <a:ext cx="3676062"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sp>
          <p:nvSpPr>
            <p:cNvPr id="13" name="Google Shape;13;p2"/>
            <p:cNvSpPr/>
            <p:nvPr/>
          </p:nvSpPr>
          <p:spPr>
            <a:xfrm rot="10800000">
              <a:off x="2841625" y="811975"/>
              <a:ext cx="3676062"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pic>
          <p:nvPicPr>
            <p:cNvPr id="14" name="Google Shape;14;p2"/>
            <p:cNvPicPr preferRelativeResize="0"/>
            <p:nvPr/>
          </p:nvPicPr>
          <p:blipFill>
            <a:blip r:embed="rId2">
              <a:alphaModFix/>
            </a:blip>
            <a:stretch>
              <a:fillRect/>
            </a:stretch>
          </p:blipFill>
          <p:spPr>
            <a:xfrm rot="-2700000">
              <a:off x="2700667" y="3795246"/>
              <a:ext cx="152400" cy="1150374"/>
            </a:xfrm>
            <a:prstGeom prst="rect">
              <a:avLst/>
            </a:prstGeom>
            <a:noFill/>
            <a:ln>
              <a:noFill/>
            </a:ln>
          </p:spPr>
        </p:pic>
        <p:pic>
          <p:nvPicPr>
            <p:cNvPr id="15" name="Google Shape;15;p2"/>
            <p:cNvPicPr preferRelativeResize="0"/>
            <p:nvPr/>
          </p:nvPicPr>
          <p:blipFill>
            <a:blip r:embed="rId2">
              <a:alphaModFix/>
            </a:blip>
            <a:stretch>
              <a:fillRect/>
            </a:stretch>
          </p:blipFill>
          <p:spPr>
            <a:xfrm rot="8100000">
              <a:off x="6290608" y="190338"/>
              <a:ext cx="152400" cy="1150374"/>
            </a:xfrm>
            <a:prstGeom prst="rect">
              <a:avLst/>
            </a:prstGeom>
            <a:noFill/>
            <a:ln>
              <a:noFill/>
            </a:ln>
          </p:spPr>
        </p:pic>
      </p:grpSp>
      <p:sp>
        <p:nvSpPr>
          <p:cNvPr id="16" name="Google Shape;16;p2"/>
          <p:cNvSpPr txBox="1">
            <a:spLocks noGrp="1"/>
          </p:cNvSpPr>
          <p:nvPr>
            <p:ph type="ctrTitle"/>
          </p:nvPr>
        </p:nvSpPr>
        <p:spPr>
          <a:xfrm>
            <a:off x="2787625" y="1991825"/>
            <a:ext cx="3572100" cy="1159800"/>
          </a:xfrm>
          <a:prstGeom prst="rect">
            <a:avLst/>
          </a:prstGeom>
        </p:spPr>
        <p:txBody>
          <a:bodyPr spcFirstLastPara="1" wrap="square" lIns="0" tIns="0" rIns="0" bIns="0"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grpSp>
        <p:nvGrpSpPr>
          <p:cNvPr id="17" name="Google Shape;17;p2"/>
          <p:cNvGrpSpPr/>
          <p:nvPr/>
        </p:nvGrpSpPr>
        <p:grpSpPr>
          <a:xfrm>
            <a:off x="4357664" y="3735189"/>
            <a:ext cx="428350" cy="428530"/>
            <a:chOff x="1191725" y="238125"/>
            <a:chExt cx="5236550" cy="5238750"/>
          </a:xfrm>
        </p:grpSpPr>
        <p:sp>
          <p:nvSpPr>
            <p:cNvPr id="18" name="Google Shape;18;p2"/>
            <p:cNvSpPr/>
            <p:nvPr/>
          </p:nvSpPr>
          <p:spPr>
            <a:xfrm>
              <a:off x="2218800" y="1278375"/>
              <a:ext cx="1018300" cy="1002925"/>
            </a:xfrm>
            <a:custGeom>
              <a:avLst/>
              <a:gdLst/>
              <a:ahLst/>
              <a:cxnLst/>
              <a:rect l="l" t="t" r="r" b="b"/>
              <a:pathLst>
                <a:path w="40732" h="40117" extrusionOk="0">
                  <a:moveTo>
                    <a:pt x="0" y="1"/>
                  </a:moveTo>
                  <a:lnTo>
                    <a:pt x="23225" y="40116"/>
                  </a:lnTo>
                  <a:lnTo>
                    <a:pt x="37212" y="36158"/>
                  </a:lnTo>
                  <a:lnTo>
                    <a:pt x="40731" y="22962"/>
                  </a:lnTo>
                  <a:lnTo>
                    <a:pt x="0"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19" name="Google Shape;19;p2"/>
            <p:cNvSpPr/>
            <p:nvPr/>
          </p:nvSpPr>
          <p:spPr>
            <a:xfrm>
              <a:off x="2227575" y="3429300"/>
              <a:ext cx="1002925" cy="1018300"/>
            </a:xfrm>
            <a:custGeom>
              <a:avLst/>
              <a:gdLst/>
              <a:ahLst/>
              <a:cxnLst/>
              <a:rect l="l" t="t" r="r" b="b"/>
              <a:pathLst>
                <a:path w="40117" h="40732" extrusionOk="0">
                  <a:moveTo>
                    <a:pt x="22962" y="1"/>
                  </a:moveTo>
                  <a:lnTo>
                    <a:pt x="1" y="40732"/>
                  </a:lnTo>
                  <a:lnTo>
                    <a:pt x="40116" y="17595"/>
                  </a:lnTo>
                  <a:lnTo>
                    <a:pt x="36158" y="3608"/>
                  </a:lnTo>
                  <a:lnTo>
                    <a:pt x="22962"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20" name="Google Shape;20;p2"/>
            <p:cNvSpPr/>
            <p:nvPr/>
          </p:nvSpPr>
          <p:spPr>
            <a:xfrm>
              <a:off x="4385100" y="1267400"/>
              <a:ext cx="1005125" cy="1020500"/>
            </a:xfrm>
            <a:custGeom>
              <a:avLst/>
              <a:gdLst/>
              <a:ahLst/>
              <a:cxnLst/>
              <a:rect l="l" t="t" r="r" b="b"/>
              <a:pathLst>
                <a:path w="40205" h="40820" extrusionOk="0">
                  <a:moveTo>
                    <a:pt x="40204" y="0"/>
                  </a:moveTo>
                  <a:lnTo>
                    <a:pt x="1" y="23313"/>
                  </a:lnTo>
                  <a:lnTo>
                    <a:pt x="3872" y="37300"/>
                  </a:lnTo>
                  <a:lnTo>
                    <a:pt x="17155" y="40819"/>
                  </a:lnTo>
                  <a:lnTo>
                    <a:pt x="40204"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21" name="Google Shape;21;p2"/>
            <p:cNvSpPr/>
            <p:nvPr/>
          </p:nvSpPr>
          <p:spPr>
            <a:xfrm>
              <a:off x="4380700" y="3435900"/>
              <a:ext cx="1018300" cy="1002925"/>
            </a:xfrm>
            <a:custGeom>
              <a:avLst/>
              <a:gdLst/>
              <a:ahLst/>
              <a:cxnLst/>
              <a:rect l="l" t="t" r="r" b="b"/>
              <a:pathLst>
                <a:path w="40732" h="40117" extrusionOk="0">
                  <a:moveTo>
                    <a:pt x="17507" y="1"/>
                  </a:moveTo>
                  <a:lnTo>
                    <a:pt x="3520" y="3872"/>
                  </a:lnTo>
                  <a:lnTo>
                    <a:pt x="1" y="17155"/>
                  </a:lnTo>
                  <a:lnTo>
                    <a:pt x="40732" y="40116"/>
                  </a:lnTo>
                  <a:lnTo>
                    <a:pt x="17507"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22" name="Google Shape;22;p2"/>
            <p:cNvSpPr/>
            <p:nvPr/>
          </p:nvSpPr>
          <p:spPr>
            <a:xfrm>
              <a:off x="1191725" y="238125"/>
              <a:ext cx="5236550" cy="5238750"/>
            </a:xfrm>
            <a:custGeom>
              <a:avLst/>
              <a:gdLst/>
              <a:ahLst/>
              <a:cxnLst/>
              <a:rect l="l" t="t" r="r" b="b"/>
              <a:pathLst>
                <a:path w="209462" h="209550" extrusionOk="0">
                  <a:moveTo>
                    <a:pt x="103807" y="20761"/>
                  </a:moveTo>
                  <a:lnTo>
                    <a:pt x="103983" y="105391"/>
                  </a:lnTo>
                  <a:lnTo>
                    <a:pt x="103983" y="105391"/>
                  </a:lnTo>
                  <a:lnTo>
                    <a:pt x="89292" y="85245"/>
                  </a:lnTo>
                  <a:lnTo>
                    <a:pt x="103807" y="20761"/>
                  </a:lnTo>
                  <a:close/>
                  <a:moveTo>
                    <a:pt x="125097" y="89644"/>
                  </a:moveTo>
                  <a:lnTo>
                    <a:pt x="189668" y="104335"/>
                  </a:lnTo>
                  <a:lnTo>
                    <a:pt x="103983" y="105391"/>
                  </a:lnTo>
                  <a:lnTo>
                    <a:pt x="120170" y="124481"/>
                  </a:lnTo>
                  <a:lnTo>
                    <a:pt x="105479" y="188964"/>
                  </a:lnTo>
                  <a:lnTo>
                    <a:pt x="103983" y="105391"/>
                  </a:lnTo>
                  <a:lnTo>
                    <a:pt x="84277" y="120082"/>
                  </a:lnTo>
                  <a:lnTo>
                    <a:pt x="19706" y="105391"/>
                  </a:lnTo>
                  <a:lnTo>
                    <a:pt x="103983" y="105391"/>
                  </a:lnTo>
                  <a:lnTo>
                    <a:pt x="125097" y="89644"/>
                  </a:lnTo>
                  <a:close/>
                  <a:moveTo>
                    <a:pt x="104423" y="0"/>
                  </a:moveTo>
                  <a:lnTo>
                    <a:pt x="82518" y="82078"/>
                  </a:lnTo>
                  <a:lnTo>
                    <a:pt x="0" y="105127"/>
                  </a:lnTo>
                  <a:lnTo>
                    <a:pt x="81902" y="127032"/>
                  </a:lnTo>
                  <a:lnTo>
                    <a:pt x="104951" y="209550"/>
                  </a:lnTo>
                  <a:lnTo>
                    <a:pt x="126856" y="127472"/>
                  </a:lnTo>
                  <a:lnTo>
                    <a:pt x="209462" y="104511"/>
                  </a:lnTo>
                  <a:lnTo>
                    <a:pt x="127384" y="82694"/>
                  </a:lnTo>
                  <a:lnTo>
                    <a:pt x="104423"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151"/>
        <p:cNvGrpSpPr/>
        <p:nvPr/>
      </p:nvGrpSpPr>
      <p:grpSpPr>
        <a:xfrm>
          <a:off x="0" y="0"/>
          <a:ext cx="0" cy="0"/>
          <a:chOff x="0" y="0"/>
          <a:chExt cx="0" cy="0"/>
        </a:xfrm>
      </p:grpSpPr>
      <p:sp>
        <p:nvSpPr>
          <p:cNvPr id="152" name="Google Shape;152;p11"/>
          <p:cNvSpPr/>
          <p:nvPr/>
        </p:nvSpPr>
        <p:spPr>
          <a:xfrm>
            <a:off x="25" y="-7525"/>
            <a:ext cx="9144000" cy="5151000"/>
          </a:xfrm>
          <a:prstGeom prst="rect">
            <a:avLst/>
          </a:prstGeom>
          <a:solidFill>
            <a:srgbClr val="040E11">
              <a:alpha val="2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 name="Google Shape;153;p11"/>
          <p:cNvGrpSpPr/>
          <p:nvPr/>
        </p:nvGrpSpPr>
        <p:grpSpPr>
          <a:xfrm>
            <a:off x="312475" y="304925"/>
            <a:ext cx="8519109" cy="4526109"/>
            <a:chOff x="312475" y="304925"/>
            <a:chExt cx="8519109" cy="4526109"/>
          </a:xfrm>
        </p:grpSpPr>
        <p:sp>
          <p:nvSpPr>
            <p:cNvPr id="154" name="Google Shape;154;p11"/>
            <p:cNvSpPr/>
            <p:nvPr/>
          </p:nvSpPr>
          <p:spPr>
            <a:xfrm>
              <a:off x="548725" y="541175"/>
              <a:ext cx="8046600" cy="4053600"/>
            </a:xfrm>
            <a:prstGeom prst="snip2DiagRect">
              <a:avLst>
                <a:gd name="adj1" fmla="val 0"/>
                <a:gd name="adj2" fmla="val 8729"/>
              </a:avLst>
            </a:prstGeom>
            <a:solidFill>
              <a:srgbClr val="FFFFFF"/>
            </a:solidFill>
            <a:ln>
              <a:noFill/>
            </a:ln>
            <a:effectLst>
              <a:outerShdw blurRad="42863" dist="9525" algn="bl" rotWithShape="0">
                <a:srgbClr val="000000">
                  <a:alpha val="6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1"/>
            <p:cNvSpPr/>
            <p:nvPr/>
          </p:nvSpPr>
          <p:spPr>
            <a:xfrm>
              <a:off x="624925" y="617375"/>
              <a:ext cx="7719575"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sp>
          <p:nvSpPr>
            <p:cNvPr id="156" name="Google Shape;156;p11"/>
            <p:cNvSpPr/>
            <p:nvPr/>
          </p:nvSpPr>
          <p:spPr>
            <a:xfrm rot="10800000">
              <a:off x="799550" y="811975"/>
              <a:ext cx="7719575"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pic>
          <p:nvPicPr>
            <p:cNvPr id="157" name="Google Shape;157;p11"/>
            <p:cNvPicPr preferRelativeResize="0"/>
            <p:nvPr/>
          </p:nvPicPr>
          <p:blipFill>
            <a:blip r:embed="rId3">
              <a:alphaModFix/>
            </a:blip>
            <a:stretch>
              <a:fillRect/>
            </a:stretch>
          </p:blipFill>
          <p:spPr>
            <a:xfrm rot="-2700000">
              <a:off x="696875" y="3795246"/>
              <a:ext cx="152400" cy="1150374"/>
            </a:xfrm>
            <a:prstGeom prst="rect">
              <a:avLst/>
            </a:prstGeom>
            <a:noFill/>
            <a:ln>
              <a:noFill/>
            </a:ln>
          </p:spPr>
        </p:pic>
        <p:pic>
          <p:nvPicPr>
            <p:cNvPr id="158" name="Google Shape;158;p11"/>
            <p:cNvPicPr preferRelativeResize="0"/>
            <p:nvPr/>
          </p:nvPicPr>
          <p:blipFill>
            <a:blip r:embed="rId3">
              <a:alphaModFix/>
            </a:blip>
            <a:stretch>
              <a:fillRect/>
            </a:stretch>
          </p:blipFill>
          <p:spPr>
            <a:xfrm rot="8100000">
              <a:off x="8294783" y="190338"/>
              <a:ext cx="152400" cy="1150374"/>
            </a:xfrm>
            <a:prstGeom prst="rect">
              <a:avLst/>
            </a:prstGeom>
            <a:noFill/>
            <a:ln>
              <a:noFill/>
            </a:ln>
          </p:spPr>
        </p:pic>
      </p:grpSp>
      <p:sp>
        <p:nvSpPr>
          <p:cNvPr id="159" name="Google Shape;159;p11"/>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03200" y="617375"/>
            <a:ext cx="7137600" cy="548700"/>
          </a:xfrm>
          <a:prstGeom prst="rect">
            <a:avLst/>
          </a:prstGeom>
          <a:noFill/>
          <a:ln>
            <a:noFill/>
          </a:ln>
        </p:spPr>
        <p:txBody>
          <a:bodyPr spcFirstLastPara="1" wrap="square" lIns="0" tIns="0" rIns="0" bIns="0" anchor="b" anchorCtr="0">
            <a:noAutofit/>
          </a:bodyPr>
          <a:lstStyle>
            <a:lvl1pPr lvl="0" algn="ctr">
              <a:spcBef>
                <a:spcPts val="0"/>
              </a:spcBef>
              <a:spcAft>
                <a:spcPts val="0"/>
              </a:spcAft>
              <a:buClr>
                <a:srgbClr val="8A9BA6"/>
              </a:buClr>
              <a:buSzPts val="1600"/>
              <a:buFont typeface="Frank Ruhl Libre Medium"/>
              <a:buNone/>
              <a:defRPr sz="1600">
                <a:solidFill>
                  <a:srgbClr val="8A9BA6"/>
                </a:solidFill>
                <a:latin typeface="Frank Ruhl Libre Medium"/>
                <a:ea typeface="Frank Ruhl Libre Medium"/>
                <a:cs typeface="Frank Ruhl Libre Medium"/>
                <a:sym typeface="Frank Ruhl Libre Medium"/>
              </a:defRPr>
            </a:lvl1pPr>
            <a:lvl2pPr lvl="1" algn="ctr">
              <a:spcBef>
                <a:spcPts val="0"/>
              </a:spcBef>
              <a:spcAft>
                <a:spcPts val="0"/>
              </a:spcAft>
              <a:buClr>
                <a:srgbClr val="8A9BA6"/>
              </a:buClr>
              <a:buSzPts val="1600"/>
              <a:buFont typeface="Frank Ruhl Libre Medium"/>
              <a:buNone/>
              <a:defRPr sz="1600">
                <a:solidFill>
                  <a:srgbClr val="8A9BA6"/>
                </a:solidFill>
                <a:latin typeface="Frank Ruhl Libre Medium"/>
                <a:ea typeface="Frank Ruhl Libre Medium"/>
                <a:cs typeface="Frank Ruhl Libre Medium"/>
                <a:sym typeface="Frank Ruhl Libre Medium"/>
              </a:defRPr>
            </a:lvl2pPr>
            <a:lvl3pPr lvl="2" algn="ctr">
              <a:spcBef>
                <a:spcPts val="0"/>
              </a:spcBef>
              <a:spcAft>
                <a:spcPts val="0"/>
              </a:spcAft>
              <a:buClr>
                <a:srgbClr val="8A9BA6"/>
              </a:buClr>
              <a:buSzPts val="1600"/>
              <a:buFont typeface="Frank Ruhl Libre Medium"/>
              <a:buNone/>
              <a:defRPr sz="1600">
                <a:solidFill>
                  <a:srgbClr val="8A9BA6"/>
                </a:solidFill>
                <a:latin typeface="Frank Ruhl Libre Medium"/>
                <a:ea typeface="Frank Ruhl Libre Medium"/>
                <a:cs typeface="Frank Ruhl Libre Medium"/>
                <a:sym typeface="Frank Ruhl Libre Medium"/>
              </a:defRPr>
            </a:lvl3pPr>
            <a:lvl4pPr lvl="3" algn="ctr">
              <a:spcBef>
                <a:spcPts val="0"/>
              </a:spcBef>
              <a:spcAft>
                <a:spcPts val="0"/>
              </a:spcAft>
              <a:buClr>
                <a:srgbClr val="8A9BA6"/>
              </a:buClr>
              <a:buSzPts val="1600"/>
              <a:buFont typeface="Frank Ruhl Libre Medium"/>
              <a:buNone/>
              <a:defRPr sz="1600">
                <a:solidFill>
                  <a:srgbClr val="8A9BA6"/>
                </a:solidFill>
                <a:latin typeface="Frank Ruhl Libre Medium"/>
                <a:ea typeface="Frank Ruhl Libre Medium"/>
                <a:cs typeface="Frank Ruhl Libre Medium"/>
                <a:sym typeface="Frank Ruhl Libre Medium"/>
              </a:defRPr>
            </a:lvl4pPr>
            <a:lvl5pPr lvl="4" algn="ctr">
              <a:spcBef>
                <a:spcPts val="0"/>
              </a:spcBef>
              <a:spcAft>
                <a:spcPts val="0"/>
              </a:spcAft>
              <a:buClr>
                <a:srgbClr val="8A9BA6"/>
              </a:buClr>
              <a:buSzPts val="1600"/>
              <a:buFont typeface="Frank Ruhl Libre Medium"/>
              <a:buNone/>
              <a:defRPr sz="1600">
                <a:solidFill>
                  <a:srgbClr val="8A9BA6"/>
                </a:solidFill>
                <a:latin typeface="Frank Ruhl Libre Medium"/>
                <a:ea typeface="Frank Ruhl Libre Medium"/>
                <a:cs typeface="Frank Ruhl Libre Medium"/>
                <a:sym typeface="Frank Ruhl Libre Medium"/>
              </a:defRPr>
            </a:lvl5pPr>
            <a:lvl6pPr lvl="5" algn="ctr">
              <a:spcBef>
                <a:spcPts val="0"/>
              </a:spcBef>
              <a:spcAft>
                <a:spcPts val="0"/>
              </a:spcAft>
              <a:buClr>
                <a:srgbClr val="8A9BA6"/>
              </a:buClr>
              <a:buSzPts val="1600"/>
              <a:buFont typeface="Frank Ruhl Libre Medium"/>
              <a:buNone/>
              <a:defRPr sz="1600">
                <a:solidFill>
                  <a:srgbClr val="8A9BA6"/>
                </a:solidFill>
                <a:latin typeface="Frank Ruhl Libre Medium"/>
                <a:ea typeface="Frank Ruhl Libre Medium"/>
                <a:cs typeface="Frank Ruhl Libre Medium"/>
                <a:sym typeface="Frank Ruhl Libre Medium"/>
              </a:defRPr>
            </a:lvl6pPr>
            <a:lvl7pPr lvl="6" algn="ctr">
              <a:spcBef>
                <a:spcPts val="0"/>
              </a:spcBef>
              <a:spcAft>
                <a:spcPts val="0"/>
              </a:spcAft>
              <a:buClr>
                <a:srgbClr val="8A9BA6"/>
              </a:buClr>
              <a:buSzPts val="1600"/>
              <a:buFont typeface="Frank Ruhl Libre Medium"/>
              <a:buNone/>
              <a:defRPr sz="1600">
                <a:solidFill>
                  <a:srgbClr val="8A9BA6"/>
                </a:solidFill>
                <a:latin typeface="Frank Ruhl Libre Medium"/>
                <a:ea typeface="Frank Ruhl Libre Medium"/>
                <a:cs typeface="Frank Ruhl Libre Medium"/>
                <a:sym typeface="Frank Ruhl Libre Medium"/>
              </a:defRPr>
            </a:lvl7pPr>
            <a:lvl8pPr lvl="7" algn="ctr">
              <a:spcBef>
                <a:spcPts val="0"/>
              </a:spcBef>
              <a:spcAft>
                <a:spcPts val="0"/>
              </a:spcAft>
              <a:buClr>
                <a:srgbClr val="8A9BA6"/>
              </a:buClr>
              <a:buSzPts val="1600"/>
              <a:buFont typeface="Frank Ruhl Libre Medium"/>
              <a:buNone/>
              <a:defRPr sz="1600">
                <a:solidFill>
                  <a:srgbClr val="8A9BA6"/>
                </a:solidFill>
                <a:latin typeface="Frank Ruhl Libre Medium"/>
                <a:ea typeface="Frank Ruhl Libre Medium"/>
                <a:cs typeface="Frank Ruhl Libre Medium"/>
                <a:sym typeface="Frank Ruhl Libre Medium"/>
              </a:defRPr>
            </a:lvl8pPr>
            <a:lvl9pPr lvl="8" algn="ctr">
              <a:spcBef>
                <a:spcPts val="0"/>
              </a:spcBef>
              <a:spcAft>
                <a:spcPts val="0"/>
              </a:spcAft>
              <a:buClr>
                <a:srgbClr val="8A9BA6"/>
              </a:buClr>
              <a:buSzPts val="1600"/>
              <a:buFont typeface="Frank Ruhl Libre Medium"/>
              <a:buNone/>
              <a:defRPr sz="1600">
                <a:solidFill>
                  <a:srgbClr val="8A9BA6"/>
                </a:solidFill>
                <a:latin typeface="Frank Ruhl Libre Medium"/>
                <a:ea typeface="Frank Ruhl Libre Medium"/>
                <a:cs typeface="Frank Ruhl Libre Medium"/>
                <a:sym typeface="Frank Ruhl Libre Medium"/>
              </a:defRPr>
            </a:lvl9pPr>
          </a:lstStyle>
          <a:p>
            <a:endParaRPr/>
          </a:p>
        </p:txBody>
      </p:sp>
      <p:sp>
        <p:nvSpPr>
          <p:cNvPr id="7" name="Google Shape;7;p1"/>
          <p:cNvSpPr txBox="1">
            <a:spLocks noGrp="1"/>
          </p:cNvSpPr>
          <p:nvPr>
            <p:ph type="body" idx="1"/>
          </p:nvPr>
        </p:nvSpPr>
        <p:spPr>
          <a:xfrm>
            <a:off x="1003200" y="1563725"/>
            <a:ext cx="7137600" cy="2760300"/>
          </a:xfrm>
          <a:prstGeom prst="rect">
            <a:avLst/>
          </a:prstGeom>
          <a:noFill/>
          <a:ln>
            <a:noFill/>
          </a:ln>
        </p:spPr>
        <p:txBody>
          <a:bodyPr spcFirstLastPara="1" wrap="square" lIns="0" tIns="0" rIns="0" bIns="0" anchor="t" anchorCtr="0">
            <a:noAutofit/>
          </a:bodyPr>
          <a:lstStyle>
            <a:lvl1pPr marL="457200" lvl="0" indent="-381000">
              <a:spcBef>
                <a:spcPts val="60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1pPr>
            <a:lvl2pPr marL="914400" lvl="1" indent="-38100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2pPr>
            <a:lvl3pPr marL="1371600" lvl="2" indent="-38100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3pPr>
            <a:lvl4pPr marL="1828800" lvl="3" indent="-38100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4pPr>
            <a:lvl5pPr marL="2286000" lvl="4" indent="-38100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5pPr>
            <a:lvl6pPr marL="2743200" lvl="5" indent="-38100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6pPr>
            <a:lvl7pPr marL="3200400" lvl="6" indent="-38100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7pPr>
            <a:lvl8pPr marL="3657600" lvl="7" indent="-38100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8pPr>
            <a:lvl9pPr marL="4114800" lvl="8" indent="-38100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9pPr>
          </a:lstStyle>
          <a:p>
            <a:endParaRPr/>
          </a:p>
        </p:txBody>
      </p:sp>
      <p:sp>
        <p:nvSpPr>
          <p:cNvPr id="8" name="Google Shape;8;p1"/>
          <p:cNvSpPr txBox="1">
            <a:spLocks noGrp="1"/>
          </p:cNvSpPr>
          <p:nvPr>
            <p:ph type="sldNum" idx="12"/>
          </p:nvPr>
        </p:nvSpPr>
        <p:spPr>
          <a:xfrm>
            <a:off x="4297650" y="4594775"/>
            <a:ext cx="548700" cy="548700"/>
          </a:xfrm>
          <a:prstGeom prst="rect">
            <a:avLst/>
          </a:prstGeom>
          <a:noFill/>
          <a:ln>
            <a:noFill/>
          </a:ln>
          <a:effectLst>
            <a:outerShdw blurRad="42863" dist="9525" dir="5400000" algn="bl" rotWithShape="0">
              <a:srgbClr val="000000">
                <a:alpha val="40000"/>
              </a:srgbClr>
            </a:outerShdw>
          </a:effectLst>
        </p:spPr>
        <p:txBody>
          <a:bodyPr spcFirstLastPara="1" wrap="square" lIns="0" tIns="0" rIns="0" bIns="0" anchor="ctr" anchorCtr="0">
            <a:noAutofit/>
          </a:bodyPr>
          <a:lstStyle>
            <a:lvl1pPr lvl="0" algn="ctr">
              <a:buNone/>
              <a:defRPr sz="1200">
                <a:solidFill>
                  <a:srgbClr val="FFFFFF"/>
                </a:solidFill>
                <a:latin typeface="Frank Ruhl Libre Medium"/>
                <a:ea typeface="Frank Ruhl Libre Medium"/>
                <a:cs typeface="Frank Ruhl Libre Medium"/>
                <a:sym typeface="Frank Ruhl Libre Medium"/>
              </a:defRPr>
            </a:lvl1pPr>
            <a:lvl2pPr lvl="1" algn="ctr">
              <a:buNone/>
              <a:defRPr sz="1200">
                <a:solidFill>
                  <a:srgbClr val="FFFFFF"/>
                </a:solidFill>
                <a:latin typeface="Frank Ruhl Libre Medium"/>
                <a:ea typeface="Frank Ruhl Libre Medium"/>
                <a:cs typeface="Frank Ruhl Libre Medium"/>
                <a:sym typeface="Frank Ruhl Libre Medium"/>
              </a:defRPr>
            </a:lvl2pPr>
            <a:lvl3pPr lvl="2" algn="ctr">
              <a:buNone/>
              <a:defRPr sz="1200">
                <a:solidFill>
                  <a:srgbClr val="FFFFFF"/>
                </a:solidFill>
                <a:latin typeface="Frank Ruhl Libre Medium"/>
                <a:ea typeface="Frank Ruhl Libre Medium"/>
                <a:cs typeface="Frank Ruhl Libre Medium"/>
                <a:sym typeface="Frank Ruhl Libre Medium"/>
              </a:defRPr>
            </a:lvl3pPr>
            <a:lvl4pPr lvl="3" algn="ctr">
              <a:buNone/>
              <a:defRPr sz="1200">
                <a:solidFill>
                  <a:srgbClr val="FFFFFF"/>
                </a:solidFill>
                <a:latin typeface="Frank Ruhl Libre Medium"/>
                <a:ea typeface="Frank Ruhl Libre Medium"/>
                <a:cs typeface="Frank Ruhl Libre Medium"/>
                <a:sym typeface="Frank Ruhl Libre Medium"/>
              </a:defRPr>
            </a:lvl4pPr>
            <a:lvl5pPr lvl="4" algn="ctr">
              <a:buNone/>
              <a:defRPr sz="1200">
                <a:solidFill>
                  <a:srgbClr val="FFFFFF"/>
                </a:solidFill>
                <a:latin typeface="Frank Ruhl Libre Medium"/>
                <a:ea typeface="Frank Ruhl Libre Medium"/>
                <a:cs typeface="Frank Ruhl Libre Medium"/>
                <a:sym typeface="Frank Ruhl Libre Medium"/>
              </a:defRPr>
            </a:lvl5pPr>
            <a:lvl6pPr lvl="5" algn="ctr">
              <a:buNone/>
              <a:defRPr sz="1200">
                <a:solidFill>
                  <a:srgbClr val="FFFFFF"/>
                </a:solidFill>
                <a:latin typeface="Frank Ruhl Libre Medium"/>
                <a:ea typeface="Frank Ruhl Libre Medium"/>
                <a:cs typeface="Frank Ruhl Libre Medium"/>
                <a:sym typeface="Frank Ruhl Libre Medium"/>
              </a:defRPr>
            </a:lvl6pPr>
            <a:lvl7pPr lvl="6" algn="ctr">
              <a:buNone/>
              <a:defRPr sz="1200">
                <a:solidFill>
                  <a:srgbClr val="FFFFFF"/>
                </a:solidFill>
                <a:latin typeface="Frank Ruhl Libre Medium"/>
                <a:ea typeface="Frank Ruhl Libre Medium"/>
                <a:cs typeface="Frank Ruhl Libre Medium"/>
                <a:sym typeface="Frank Ruhl Libre Medium"/>
              </a:defRPr>
            </a:lvl7pPr>
            <a:lvl8pPr lvl="7" algn="ctr">
              <a:buNone/>
              <a:defRPr sz="1200">
                <a:solidFill>
                  <a:srgbClr val="FFFFFF"/>
                </a:solidFill>
                <a:latin typeface="Frank Ruhl Libre Medium"/>
                <a:ea typeface="Frank Ruhl Libre Medium"/>
                <a:cs typeface="Frank Ruhl Libre Medium"/>
                <a:sym typeface="Frank Ruhl Libre Medium"/>
              </a:defRPr>
            </a:lvl8pPr>
            <a:lvl9pPr lvl="8" algn="ctr">
              <a:buNone/>
              <a:defRPr sz="1200">
                <a:solidFill>
                  <a:srgbClr val="FFFFFF"/>
                </a:solidFill>
                <a:latin typeface="Frank Ruhl Libre Medium"/>
                <a:ea typeface="Frank Ruhl Libre Medium"/>
                <a:cs typeface="Frank Ruhl Libre Medium"/>
                <a:sym typeface="Frank Ruhl Libre Medium"/>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7" r:id="rId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G"/></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4"/>
          <p:cNvSpPr txBox="1">
            <a:spLocks noGrp="1"/>
          </p:cNvSpPr>
          <p:nvPr>
            <p:ph type="ctrTitle"/>
          </p:nvPr>
        </p:nvSpPr>
        <p:spPr>
          <a:xfrm>
            <a:off x="2776993" y="925034"/>
            <a:ext cx="3538747" cy="3104706"/>
          </a:xfrm>
          <a:prstGeom prst="rect">
            <a:avLst/>
          </a:prstGeom>
        </p:spPr>
        <p:txBody>
          <a:bodyPr spcFirstLastPara="1" wrap="square" lIns="0" tIns="0" rIns="0" bIns="0" anchor="ctr" anchorCtr="0">
            <a:noAutofit/>
          </a:bodyPr>
          <a:lstStyle/>
          <a:p>
            <a:pPr lvl="0">
              <a:buClr>
                <a:srgbClr val="000000"/>
              </a:buClr>
              <a:buSzTx/>
              <a:defRPr/>
            </a:pPr>
            <a:r>
              <a:rPr lang="en-US" sz="3300" b="1" dirty="0">
                <a:ln w="12700">
                  <a:solidFill>
                    <a:srgbClr val="CCCCCC">
                      <a:satMod val="155000"/>
                    </a:srgbClr>
                  </a:solidFill>
                  <a:prstDash val="solid"/>
                </a:ln>
                <a:solidFill>
                  <a:srgbClr val="D89F39">
                    <a:lumMod val="60000"/>
                    <a:lumOff val="40000"/>
                  </a:srgbClr>
                </a:solidFill>
                <a:effectLst>
                  <a:outerShdw blurRad="41275" dist="20320" dir="1800000" algn="tl" rotWithShape="0">
                    <a:srgbClr val="000000">
                      <a:alpha val="40000"/>
                    </a:srgbClr>
                  </a:outerShdw>
                </a:effectLst>
                <a:latin typeface="Dotum" panose="020B0600000101010101" pitchFamily="34" charset="-127"/>
                <a:ea typeface="Dotum" panose="020B0600000101010101" pitchFamily="34" charset="-127"/>
                <a:cs typeface="Arial"/>
                <a:sym typeface="Arial"/>
              </a:rPr>
              <a:t>“</a:t>
            </a:r>
            <a:r>
              <a:rPr lang="el-GR" sz="3300" b="1" dirty="0">
                <a:ln w="12700">
                  <a:solidFill>
                    <a:srgbClr val="CCCCCC">
                      <a:satMod val="155000"/>
                    </a:srgbClr>
                  </a:solidFill>
                  <a:prstDash val="solid"/>
                </a:ln>
                <a:solidFill>
                  <a:srgbClr val="D89F39">
                    <a:lumMod val="60000"/>
                    <a:lumOff val="40000"/>
                  </a:srgbClr>
                </a:solidFill>
                <a:effectLst>
                  <a:outerShdw blurRad="41275" dist="20320" dir="1800000" algn="tl" rotWithShape="0">
                    <a:srgbClr val="000000">
                      <a:alpha val="40000"/>
                    </a:srgbClr>
                  </a:outerShdw>
                </a:effectLst>
                <a:latin typeface="Dotum" panose="020B0600000101010101" pitchFamily="34" charset="-127"/>
                <a:ea typeface="Dotum" panose="020B0600000101010101" pitchFamily="34" charset="-127"/>
                <a:cs typeface="Arial"/>
                <a:sym typeface="Arial"/>
              </a:rPr>
              <a:t>Ζω ειρηνικά… </a:t>
            </a:r>
            <a:br>
              <a:rPr lang="el-GR" sz="3300" b="1" dirty="0">
                <a:ln w="12700">
                  <a:solidFill>
                    <a:srgbClr val="CCCCCC">
                      <a:satMod val="155000"/>
                    </a:srgbClr>
                  </a:solidFill>
                  <a:prstDash val="solid"/>
                </a:ln>
                <a:solidFill>
                  <a:srgbClr val="D89F39">
                    <a:lumMod val="60000"/>
                    <a:lumOff val="40000"/>
                  </a:srgbClr>
                </a:solidFill>
                <a:effectLst>
                  <a:outerShdw blurRad="41275" dist="20320" dir="1800000" algn="tl" rotWithShape="0">
                    <a:srgbClr val="000000">
                      <a:alpha val="40000"/>
                    </a:srgbClr>
                  </a:outerShdw>
                </a:effectLst>
                <a:latin typeface="Dotum" panose="020B0600000101010101" pitchFamily="34" charset="-127"/>
                <a:ea typeface="Dotum" panose="020B0600000101010101" pitchFamily="34" charset="-127"/>
                <a:cs typeface="Arial"/>
                <a:sym typeface="Arial"/>
              </a:rPr>
            </a:br>
            <a:r>
              <a:rPr lang="el-GR" sz="4500" b="1" dirty="0">
                <a:ln w="12700">
                  <a:solidFill>
                    <a:srgbClr val="CCCCCC">
                      <a:satMod val="155000"/>
                    </a:srgbClr>
                  </a:solidFill>
                  <a:prstDash val="solid"/>
                </a:ln>
                <a:solidFill>
                  <a:srgbClr val="D89F39">
                    <a:lumMod val="60000"/>
                    <a:lumOff val="40000"/>
                  </a:srgbClr>
                </a:solidFill>
                <a:effectLst>
                  <a:outerShdw blurRad="41275" dist="20320" dir="1800000" algn="tl" rotWithShape="0">
                    <a:srgbClr val="000000">
                      <a:alpha val="40000"/>
                    </a:srgbClr>
                  </a:outerShdw>
                </a:effectLst>
                <a:latin typeface="Century Gothic" panose="020B0502020202020204" pitchFamily="34" charset="0"/>
                <a:ea typeface="Dotum" panose="020B0600000101010101" pitchFamily="34" charset="-127"/>
                <a:cs typeface="Arial"/>
                <a:sym typeface="Arial"/>
              </a:rPr>
              <a:t>Μια βάρκα που δεν </a:t>
            </a:r>
            <a:r>
              <a:rPr lang="el-GR" sz="4500" b="1" dirty="0" smtClean="0">
                <a:ln w="12700">
                  <a:solidFill>
                    <a:srgbClr val="CCCCCC">
                      <a:satMod val="155000"/>
                    </a:srgbClr>
                  </a:solidFill>
                  <a:prstDash val="solid"/>
                </a:ln>
                <a:solidFill>
                  <a:srgbClr val="D89F39">
                    <a:lumMod val="60000"/>
                    <a:lumOff val="40000"/>
                  </a:srgbClr>
                </a:solidFill>
                <a:effectLst>
                  <a:outerShdw blurRad="41275" dist="20320" dir="1800000" algn="tl" rotWithShape="0">
                    <a:srgbClr val="000000">
                      <a:alpha val="40000"/>
                    </a:srgbClr>
                  </a:outerShdw>
                </a:effectLst>
                <a:latin typeface="Century Gothic" panose="020B0502020202020204" pitchFamily="34" charset="0"/>
                <a:ea typeface="Dotum" panose="020B0600000101010101" pitchFamily="34" charset="-127"/>
                <a:cs typeface="Arial"/>
                <a:sym typeface="Arial"/>
              </a:rPr>
              <a:t>βούλιαζε</a:t>
            </a:r>
            <a:r>
              <a:rPr lang="en-US" sz="4500" b="1" dirty="0" smtClean="0">
                <a:ln w="12700">
                  <a:solidFill>
                    <a:srgbClr val="CCCCCC">
                      <a:satMod val="155000"/>
                    </a:srgbClr>
                  </a:solidFill>
                  <a:prstDash val="solid"/>
                </a:ln>
                <a:solidFill>
                  <a:srgbClr val="D89F39">
                    <a:lumMod val="60000"/>
                    <a:lumOff val="40000"/>
                  </a:srgbClr>
                </a:solidFill>
                <a:effectLst>
                  <a:outerShdw blurRad="41275" dist="20320" dir="1800000" algn="tl" rotWithShape="0">
                    <a:srgbClr val="000000">
                      <a:alpha val="40000"/>
                    </a:srgbClr>
                  </a:outerShdw>
                </a:effectLst>
                <a:latin typeface="Century Gothic" panose="020B0502020202020204" pitchFamily="34" charset="0"/>
                <a:ea typeface="Dotum" panose="020B0600000101010101" pitchFamily="34" charset="-127"/>
                <a:cs typeface="Arial"/>
                <a:sym typeface="Arial"/>
              </a:rPr>
              <a:t>”</a:t>
            </a:r>
            <a:r>
              <a:rPr lang="el-GR" sz="1050" b="1" dirty="0" smtClean="0">
                <a:solidFill>
                  <a:srgbClr val="D89F39">
                    <a:lumMod val="60000"/>
                    <a:lumOff val="40000"/>
                  </a:srgbClr>
                </a:solidFill>
                <a:latin typeface="Arial"/>
                <a:cs typeface="Arial"/>
                <a:sym typeface="Arial"/>
              </a:rPr>
              <a:t/>
            </a:r>
            <a:br>
              <a:rPr lang="el-GR" sz="1050" b="1" dirty="0" smtClean="0">
                <a:solidFill>
                  <a:srgbClr val="D89F39">
                    <a:lumMod val="60000"/>
                    <a:lumOff val="40000"/>
                  </a:srgbClr>
                </a:solidFill>
                <a:latin typeface="Arial"/>
                <a:cs typeface="Arial"/>
                <a:sym typeface="Arial"/>
              </a:rPr>
            </a:br>
            <a:r>
              <a:rPr lang="en-US" sz="1050" b="1" dirty="0" smtClean="0">
                <a:solidFill>
                  <a:srgbClr val="D89F39">
                    <a:lumMod val="60000"/>
                    <a:lumOff val="40000"/>
                  </a:srgbClr>
                </a:solidFill>
                <a:latin typeface="Arial" charset="0"/>
                <a:cs typeface="Arial" charset="0"/>
                <a:sym typeface="Arial"/>
              </a:rPr>
              <a:t/>
            </a:r>
            <a:br>
              <a:rPr lang="en-US" sz="1050" b="1" dirty="0" smtClean="0">
                <a:solidFill>
                  <a:srgbClr val="D89F39">
                    <a:lumMod val="60000"/>
                    <a:lumOff val="40000"/>
                  </a:srgbClr>
                </a:solidFill>
                <a:latin typeface="Arial" charset="0"/>
                <a:cs typeface="Arial" charset="0"/>
                <a:sym typeface="Arial"/>
              </a:rPr>
            </a:br>
            <a:endParaRPr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51768">
            <a:off x="5819955" y="2655465"/>
            <a:ext cx="3126438" cy="1994073"/>
          </a:xfrm>
          <a:prstGeom prst="rect">
            <a:avLst/>
          </a:prstGeom>
        </p:spPr>
      </p:pic>
      <p:grpSp>
        <p:nvGrpSpPr>
          <p:cNvPr id="6" name="Group 5"/>
          <p:cNvGrpSpPr/>
          <p:nvPr/>
        </p:nvGrpSpPr>
        <p:grpSpPr>
          <a:xfrm>
            <a:off x="-869987" y="3709210"/>
            <a:ext cx="4572000" cy="1384995"/>
            <a:chOff x="-869987" y="3709210"/>
            <a:chExt cx="4572000" cy="1384995"/>
          </a:xfrm>
        </p:grpSpPr>
        <p:sp>
          <p:nvSpPr>
            <p:cNvPr id="5" name="Rectangle 4"/>
            <p:cNvSpPr/>
            <p:nvPr/>
          </p:nvSpPr>
          <p:spPr>
            <a:xfrm>
              <a:off x="1348" y="3709210"/>
              <a:ext cx="2886818" cy="138499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Rectangle 3"/>
            <p:cNvSpPr/>
            <p:nvPr/>
          </p:nvSpPr>
          <p:spPr>
            <a:xfrm>
              <a:off x="-869987" y="3709210"/>
              <a:ext cx="4572000" cy="1384995"/>
            </a:xfrm>
            <a:prstGeom prst="rect">
              <a:avLst/>
            </a:prstGeom>
          </p:spPr>
          <p:txBody>
            <a:bodyPr>
              <a:spAutoFit/>
            </a:bodyPr>
            <a:lstStyle/>
            <a:p>
              <a:pPr algn="ctr" eaLnBrk="1" hangingPunct="1"/>
              <a:r>
                <a:rPr lang="el-GR" altLang="en-US" b="1" dirty="0"/>
                <a:t>Διαγωνισμός καλών </a:t>
              </a:r>
              <a:endParaRPr lang="en-US" altLang="en-US" b="1" dirty="0" smtClean="0"/>
            </a:p>
            <a:p>
              <a:pPr algn="ctr" eaLnBrk="1" hangingPunct="1"/>
              <a:r>
                <a:rPr lang="el-GR" altLang="en-US" b="1" dirty="0" smtClean="0"/>
                <a:t>πρακτικών/δράσεων πρόληψης</a:t>
              </a:r>
              <a:endParaRPr lang="en-US" altLang="en-US" b="1" dirty="0" smtClean="0"/>
            </a:p>
            <a:p>
              <a:pPr algn="ctr" eaLnBrk="1" hangingPunct="1"/>
              <a:r>
                <a:rPr lang="el-GR" altLang="en-US" b="1" dirty="0" smtClean="0"/>
                <a:t> </a:t>
              </a:r>
              <a:r>
                <a:rPr lang="el-GR" altLang="en-US" b="1" dirty="0"/>
                <a:t>της βίας και της </a:t>
              </a:r>
              <a:r>
                <a:rPr lang="el-GR" altLang="en-US" b="1" dirty="0" smtClean="0"/>
                <a:t>νεανικής</a:t>
              </a:r>
              <a:endParaRPr lang="en-US" altLang="en-US" b="1" dirty="0" smtClean="0"/>
            </a:p>
            <a:p>
              <a:pPr algn="ctr" eaLnBrk="1" hangingPunct="1"/>
              <a:r>
                <a:rPr lang="el-GR" altLang="en-US" b="1" dirty="0" smtClean="0"/>
                <a:t> </a:t>
              </a:r>
              <a:r>
                <a:rPr lang="el-GR" altLang="en-US" b="1" dirty="0"/>
                <a:t>παραβατικότητας στο σχολείο </a:t>
              </a:r>
              <a:endParaRPr lang="en-US" altLang="en-US" b="1" dirty="0" smtClean="0"/>
            </a:p>
            <a:p>
              <a:pPr algn="ctr" eaLnBrk="1" hangingPunct="1"/>
              <a:r>
                <a:rPr lang="el-GR" altLang="en-US" b="1" dirty="0" smtClean="0"/>
                <a:t>και </a:t>
              </a:r>
              <a:r>
                <a:rPr lang="el-GR" altLang="en-US" b="1" dirty="0"/>
                <a:t>προαγωγής της ενεργού </a:t>
              </a:r>
              <a:endParaRPr lang="en-US" altLang="en-US" b="1" dirty="0" smtClean="0"/>
            </a:p>
            <a:p>
              <a:pPr algn="ctr" eaLnBrk="1" hangingPunct="1"/>
              <a:r>
                <a:rPr lang="el-GR" altLang="en-US" b="1" dirty="0" err="1" smtClean="0"/>
                <a:t>πολιτότητας</a:t>
              </a:r>
              <a:r>
                <a:rPr lang="el-GR" altLang="en-US" b="1" dirty="0" smtClean="0"/>
                <a:t> </a:t>
              </a:r>
              <a:endParaRPr lang="en-GB" altLang="en-US" b="1" dirty="0"/>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10</a:t>
            </a:fld>
            <a:endParaRPr lang="en"/>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021" y="0"/>
            <a:ext cx="8513957" cy="4972050"/>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606161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11</a:t>
            </a:fld>
            <a:endParaRPr lang="en"/>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7236" t="2818" r="19187" b="-2818"/>
          <a:stretch/>
        </p:blipFill>
        <p:spPr>
          <a:xfrm>
            <a:off x="4667932" y="369019"/>
            <a:ext cx="4096928" cy="4500106"/>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4878" t="650" r="21383" b="-650"/>
          <a:stretch/>
        </p:blipFill>
        <p:spPr>
          <a:xfrm>
            <a:off x="461631" y="211874"/>
            <a:ext cx="3629441" cy="4909325"/>
          </a:xfrm>
          <a:prstGeom prst="rect">
            <a:avLst/>
          </a:prstGeom>
          <a:solidFill>
            <a:srgbClr val="FFFFFF">
              <a:shade val="85000"/>
            </a:srgbClr>
          </a:solidFill>
          <a:ln w="88900" cap="sq">
            <a:solidFill>
              <a:schemeClr val="accent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32987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6797A0A-A450-4591-A6B7-A7296D76201F}"/>
              </a:ext>
            </a:extLst>
          </p:cNvPr>
          <p:cNvSpPr/>
          <p:nvPr/>
        </p:nvSpPr>
        <p:spPr>
          <a:xfrm>
            <a:off x="733647" y="440942"/>
            <a:ext cx="7751134" cy="4939814"/>
          </a:xfrm>
          <a:prstGeom prst="rect">
            <a:avLst/>
          </a:prstGeom>
        </p:spPr>
        <p:txBody>
          <a:bodyPr wrap="square">
            <a:spAutoFit/>
          </a:bodyPr>
          <a:lstStyle/>
          <a:p>
            <a:endParaRPr lang="el-GR" sz="1200" b="1" dirty="0">
              <a:latin typeface="Century Gothic" panose="020B0502020202020204" pitchFamily="34" charset="0"/>
            </a:endParaRPr>
          </a:p>
          <a:p>
            <a:r>
              <a:rPr lang="el-GR" sz="1200" b="1" dirty="0">
                <a:latin typeface="Century Gothic" panose="020B0502020202020204" pitchFamily="34" charset="0"/>
              </a:rPr>
              <a:t>Διδασκαλία 3</a:t>
            </a:r>
            <a:r>
              <a:rPr lang="el-GR" sz="1200" dirty="0" smtClean="0">
                <a:latin typeface="Century Gothic" panose="020B0502020202020204" pitchFamily="34" charset="0"/>
              </a:rPr>
              <a:t>: «</a:t>
            </a:r>
            <a:r>
              <a:rPr lang="el-GR" sz="1200" b="1" dirty="0" smtClean="0">
                <a:latin typeface="Century Gothic" panose="020B0502020202020204" pitchFamily="34" charset="0"/>
              </a:rPr>
              <a:t>Το </a:t>
            </a:r>
            <a:r>
              <a:rPr lang="el-GR" sz="1200" b="1" dirty="0">
                <a:latin typeface="Century Gothic" panose="020B0502020202020204" pitchFamily="34" charset="0"/>
              </a:rPr>
              <a:t>Κόκκινο Φόρεμα της </a:t>
            </a:r>
            <a:r>
              <a:rPr lang="el-GR" sz="1200" b="1" dirty="0" err="1" smtClean="0">
                <a:latin typeface="Century Gothic" panose="020B0502020202020204" pitchFamily="34" charset="0"/>
              </a:rPr>
              <a:t>Σαβέλ</a:t>
            </a:r>
            <a:r>
              <a:rPr lang="el-GR" sz="1200" b="1" dirty="0" smtClean="0">
                <a:latin typeface="Century Gothic" panose="020B0502020202020204" pitchFamily="34" charset="0"/>
              </a:rPr>
              <a:t>»</a:t>
            </a:r>
            <a:endParaRPr lang="el-GR" sz="1200" dirty="0">
              <a:latin typeface="Century Gothic" panose="020B0502020202020204" pitchFamily="34" charset="0"/>
            </a:endParaRPr>
          </a:p>
          <a:p>
            <a:r>
              <a:rPr lang="el-GR" sz="1200" b="1" dirty="0" smtClean="0">
                <a:latin typeface="Century Gothic" panose="020B0502020202020204" pitchFamily="34" charset="0"/>
              </a:rPr>
              <a:t>Πορεία </a:t>
            </a:r>
            <a:r>
              <a:rPr lang="el-GR" sz="1200" b="1" dirty="0">
                <a:latin typeface="Century Gothic" panose="020B0502020202020204" pitchFamily="34" charset="0"/>
              </a:rPr>
              <a:t>Εργασίας: </a:t>
            </a:r>
            <a:endParaRPr lang="el-GR" sz="1200" dirty="0">
              <a:latin typeface="Century Gothic" panose="020B0502020202020204" pitchFamily="34" charset="0"/>
            </a:endParaRPr>
          </a:p>
          <a:p>
            <a:r>
              <a:rPr lang="el-GR" sz="1200" dirty="0">
                <a:latin typeface="Century Gothic" panose="020B0502020202020204" pitchFamily="34" charset="0"/>
              </a:rPr>
              <a:t> </a:t>
            </a:r>
          </a:p>
          <a:p>
            <a:r>
              <a:rPr lang="el-GR" sz="1200" b="1" dirty="0">
                <a:latin typeface="Century Gothic" panose="020B0502020202020204" pitchFamily="34" charset="0"/>
              </a:rPr>
              <a:t>Παιχνίδι(8΄):</a:t>
            </a:r>
            <a:endParaRPr lang="el-GR" sz="1200" dirty="0">
              <a:latin typeface="Century Gothic" panose="020B0502020202020204" pitchFamily="34" charset="0"/>
            </a:endParaRPr>
          </a:p>
          <a:p>
            <a:r>
              <a:rPr lang="el-GR" sz="1200" dirty="0">
                <a:latin typeface="Century Gothic" panose="020B0502020202020204" pitchFamily="34" charset="0"/>
              </a:rPr>
              <a:t>Τα παιδιά κινούνται στον χώρο με την συνοδεία μουσικής κρατώντας </a:t>
            </a:r>
            <a:endParaRPr lang="en-US" sz="1200" dirty="0" smtClean="0">
              <a:latin typeface="Century Gothic" panose="020B0502020202020204" pitchFamily="34" charset="0"/>
            </a:endParaRPr>
          </a:p>
          <a:p>
            <a:r>
              <a:rPr lang="el-GR" sz="1200" dirty="0" smtClean="0">
                <a:latin typeface="Century Gothic" panose="020B0502020202020204" pitchFamily="34" charset="0"/>
              </a:rPr>
              <a:t>από </a:t>
            </a:r>
            <a:r>
              <a:rPr lang="el-GR" sz="1200" dirty="0">
                <a:latin typeface="Century Gothic" panose="020B0502020202020204" pitchFamily="34" charset="0"/>
              </a:rPr>
              <a:t>μισή καρδία το κάθε ένα (υπάρχουν 12 μισές καρδίες 6 διαφορετικών χρωμάτων). Με το σύνθημα αλλαγή θα πρέπει να αλλάζουν την μισή καρδία που κρατάνε με το παιδί που βρίσκεται κοντά του. Όταν σταματήσει η μουσική πρέπει να βρει το υπόλοιπο μισό τους με το ίδιο χρώμα.</a:t>
            </a:r>
          </a:p>
          <a:p>
            <a:r>
              <a:rPr lang="el-GR" sz="1200" dirty="0">
                <a:latin typeface="Century Gothic" panose="020B0502020202020204" pitchFamily="34" charset="0"/>
              </a:rPr>
              <a:t>Στην συνέχεια στο παιχνίδι μπαίνει μια ολόκληρη καρδία με διαφορετικό χρώμα (αν ο αριθμός είναι ζυγός μπαίνει στο παιγνίδι και ο/η εκπαιδευτικός).Γίνεται η ίδια πορεία με προηγουμένως, μόνο που τώρα θα πρέπει τα υπόλοιπα παιδιά να έχουν στην έννοια τους να μην αφήσουν μόνη της την καινούρια καρδούλα που μπήκε στο παιχνίδι.</a:t>
            </a:r>
          </a:p>
          <a:p>
            <a:r>
              <a:rPr lang="el-GR" sz="1200" b="1" dirty="0">
                <a:latin typeface="Century Gothic" panose="020B0502020202020204" pitchFamily="34" charset="0"/>
              </a:rPr>
              <a:t> </a:t>
            </a:r>
            <a:endParaRPr lang="el-GR" sz="1200" dirty="0">
              <a:latin typeface="Century Gothic" panose="020B0502020202020204" pitchFamily="34" charset="0"/>
            </a:endParaRPr>
          </a:p>
          <a:p>
            <a:pPr lvl="0"/>
            <a:r>
              <a:rPr lang="el-GR" sz="1050" b="1" dirty="0">
                <a:latin typeface="Century Gothic" panose="020B0502020202020204" pitchFamily="34" charset="0"/>
              </a:rPr>
              <a:t>Μια βαλίτσα στην τάξη μας (Ερέθισμα)(5΄). </a:t>
            </a:r>
            <a:endParaRPr lang="el-GR" sz="1050" dirty="0">
              <a:latin typeface="Century Gothic" panose="020B0502020202020204" pitchFamily="34" charset="0"/>
            </a:endParaRPr>
          </a:p>
          <a:p>
            <a:pPr lvl="0"/>
            <a:r>
              <a:rPr lang="el-GR" sz="1050" dirty="0">
                <a:latin typeface="Century Gothic" panose="020B0502020202020204" pitchFamily="34" charset="0"/>
              </a:rPr>
              <a:t>Πώς βρέθηκε η βαλίτσα εδώ;</a:t>
            </a:r>
          </a:p>
          <a:p>
            <a:pPr lvl="0"/>
            <a:r>
              <a:rPr lang="el-GR" sz="1050" dirty="0">
                <a:latin typeface="Century Gothic" panose="020B0502020202020204" pitchFamily="34" charset="0"/>
              </a:rPr>
              <a:t>Σε ποιον να ανήκει;</a:t>
            </a:r>
          </a:p>
          <a:p>
            <a:pPr lvl="0"/>
            <a:r>
              <a:rPr lang="el-GR" sz="1050" dirty="0">
                <a:latin typeface="Century Gothic" panose="020B0502020202020204" pitchFamily="34" charset="0"/>
              </a:rPr>
              <a:t>Τι μπορεί να περιέχει;</a:t>
            </a:r>
          </a:p>
          <a:p>
            <a:r>
              <a:rPr lang="el-GR" sz="1050" b="1" dirty="0">
                <a:latin typeface="Century Gothic" panose="020B0502020202020204" pitchFamily="34" charset="0"/>
              </a:rPr>
              <a:t> </a:t>
            </a:r>
            <a:endParaRPr lang="el-GR" sz="1050" dirty="0">
              <a:latin typeface="Century Gothic" panose="020B0502020202020204" pitchFamily="34" charset="0"/>
            </a:endParaRPr>
          </a:p>
          <a:p>
            <a:r>
              <a:rPr lang="el-GR" sz="1050" dirty="0">
                <a:latin typeface="Century Gothic" panose="020B0502020202020204" pitchFamily="34" charset="0"/>
              </a:rPr>
              <a:t>Σε ένα περίγραμμα βαλίτσας (</a:t>
            </a:r>
            <a:r>
              <a:rPr lang="el-GR" sz="1050" b="1" dirty="0">
                <a:latin typeface="Century Gothic" panose="020B0502020202020204" pitchFamily="34" charset="0"/>
              </a:rPr>
              <a:t>ρόλος στον τοίχο</a:t>
            </a:r>
            <a:r>
              <a:rPr lang="el-GR" sz="1050" dirty="0" smtClean="0">
                <a:latin typeface="Century Gothic" panose="020B0502020202020204" pitchFamily="34" charset="0"/>
              </a:rPr>
              <a:t>)</a:t>
            </a:r>
            <a:endParaRPr lang="en-US" sz="1050" dirty="0" smtClean="0">
              <a:latin typeface="Century Gothic" panose="020B0502020202020204" pitchFamily="34" charset="0"/>
            </a:endParaRPr>
          </a:p>
          <a:p>
            <a:r>
              <a:rPr lang="el-GR" sz="1050" dirty="0" smtClean="0">
                <a:latin typeface="Century Gothic" panose="020B0502020202020204" pitchFamily="34" charset="0"/>
              </a:rPr>
              <a:t> καταγράφονται</a:t>
            </a:r>
            <a:endParaRPr lang="en-US" sz="1050" dirty="0" smtClean="0">
              <a:latin typeface="Century Gothic" panose="020B0502020202020204" pitchFamily="34" charset="0"/>
            </a:endParaRPr>
          </a:p>
          <a:p>
            <a:r>
              <a:rPr lang="el-GR" sz="1050" dirty="0" smtClean="0">
                <a:latin typeface="Century Gothic" panose="020B0502020202020204" pitchFamily="34" charset="0"/>
              </a:rPr>
              <a:t> </a:t>
            </a:r>
            <a:r>
              <a:rPr lang="el-GR" sz="1050" dirty="0">
                <a:latin typeface="Century Gothic" panose="020B0502020202020204" pitchFamily="34" charset="0"/>
              </a:rPr>
              <a:t>οι απόψεις των παιδιών.</a:t>
            </a:r>
          </a:p>
          <a:p>
            <a:r>
              <a:rPr lang="el-GR" sz="1050" b="1" dirty="0">
                <a:latin typeface="Century Gothic" panose="020B0502020202020204" pitchFamily="34" charset="0"/>
              </a:rPr>
              <a:t> </a:t>
            </a:r>
            <a:endParaRPr lang="el-GR" sz="1050" dirty="0">
              <a:latin typeface="Century Gothic" panose="020B0502020202020204" pitchFamily="34" charset="0"/>
            </a:endParaRPr>
          </a:p>
          <a:p>
            <a:r>
              <a:rPr lang="el-GR" sz="1050" b="1" dirty="0">
                <a:latin typeface="Century Gothic" panose="020B0502020202020204" pitchFamily="34" charset="0"/>
              </a:rPr>
              <a:t> </a:t>
            </a:r>
            <a:endParaRPr lang="el-GR" sz="1050" dirty="0">
              <a:latin typeface="Century Gothic" panose="020B0502020202020204" pitchFamily="34" charset="0"/>
            </a:endParaRPr>
          </a:p>
          <a:p>
            <a:endParaRPr lang="el-GR" sz="1050" dirty="0">
              <a:latin typeface="Century Gothic" panose="020B0502020202020204" pitchFamily="34" charset="0"/>
            </a:endParaRPr>
          </a:p>
          <a:p>
            <a:endParaRPr lang="el-GR" sz="1050" dirty="0">
              <a:latin typeface="Century Gothic" panose="020B0502020202020204" pitchFamily="34" charset="0"/>
            </a:endParaRPr>
          </a:p>
          <a:p>
            <a:endParaRPr lang="el-GR" sz="1050" dirty="0">
              <a:latin typeface="Century Gothic" panose="020B0502020202020204" pitchFamily="34" charset="0"/>
            </a:endParaRPr>
          </a:p>
          <a:p>
            <a:endParaRPr lang="en-US" sz="1050" dirty="0">
              <a:latin typeface="Century Gothic" panose="020B0502020202020204" pitchFamily="34"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4716" t="30786" r="20082" b="4824"/>
          <a:stretch/>
        </p:blipFill>
        <p:spPr>
          <a:xfrm>
            <a:off x="6991813" y="3023920"/>
            <a:ext cx="1817649" cy="1941876"/>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2113" t="18861" r="3985" b="7859"/>
          <a:stretch/>
        </p:blipFill>
        <p:spPr>
          <a:xfrm>
            <a:off x="5946167" y="64822"/>
            <a:ext cx="2344370" cy="1535653"/>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4797" t="43793" r="29350" b="1356"/>
          <a:stretch/>
        </p:blipFill>
        <p:spPr>
          <a:xfrm>
            <a:off x="4293981" y="2863008"/>
            <a:ext cx="2523174" cy="2263699"/>
          </a:xfrm>
          <a:prstGeom prst="rect">
            <a:avLst/>
          </a:prstGeom>
          <a:solidFill>
            <a:srgbClr val="FFFFFF">
              <a:shade val="85000"/>
            </a:srgbClr>
          </a:solidFill>
          <a:ln w="88900" cap="sq">
            <a:solidFill>
              <a:schemeClr val="accent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992320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13</a:t>
            </a:fld>
            <a:endParaRPr lang="en"/>
          </a:p>
        </p:txBody>
      </p:sp>
      <p:sp>
        <p:nvSpPr>
          <p:cNvPr id="4" name="Rectangle 3"/>
          <p:cNvSpPr/>
          <p:nvPr/>
        </p:nvSpPr>
        <p:spPr>
          <a:xfrm>
            <a:off x="637954" y="743664"/>
            <a:ext cx="7825562" cy="3785652"/>
          </a:xfrm>
          <a:prstGeom prst="rect">
            <a:avLst/>
          </a:prstGeom>
        </p:spPr>
        <p:txBody>
          <a:bodyPr wrap="square">
            <a:spAutoFit/>
          </a:bodyPr>
          <a:lstStyle/>
          <a:p>
            <a:pPr lvl="0"/>
            <a:r>
              <a:rPr lang="el-GR" sz="1200" b="1" dirty="0">
                <a:latin typeface="Century Gothic" panose="020B0502020202020204" pitchFamily="34" charset="0"/>
              </a:rPr>
              <a:t>Αφήγηση</a:t>
            </a:r>
            <a:r>
              <a:rPr lang="el-GR" sz="1200" dirty="0">
                <a:latin typeface="Century Gothic" panose="020B0502020202020204" pitchFamily="34" charset="0"/>
              </a:rPr>
              <a:t> </a:t>
            </a:r>
            <a:r>
              <a:rPr lang="el-GR" sz="1200" i="1" dirty="0">
                <a:latin typeface="Century Gothic" panose="020B0502020202020204" pitchFamily="34" charset="0"/>
              </a:rPr>
              <a:t>:«Μέσα σε μια μέρα η </a:t>
            </a:r>
            <a:r>
              <a:rPr lang="el-GR" sz="1200" i="1" dirty="0" err="1">
                <a:latin typeface="Century Gothic" panose="020B0502020202020204" pitchFamily="34" charset="0"/>
              </a:rPr>
              <a:t>Σαβέλ</a:t>
            </a:r>
            <a:r>
              <a:rPr lang="el-GR" sz="1200" i="1" dirty="0">
                <a:latin typeface="Century Gothic" panose="020B0502020202020204" pitchFamily="34" charset="0"/>
              </a:rPr>
              <a:t> άφησε το σπίτι της και ό,τι άλλο αγαπούσε και ταξίδεψε σε μια μακρινή χώρα, στην άλλη άκρη της γης.</a:t>
            </a:r>
            <a:endParaRPr lang="el-GR" sz="1200" dirty="0">
              <a:latin typeface="Century Gothic" panose="020B0502020202020204" pitchFamily="34" charset="0"/>
            </a:endParaRPr>
          </a:p>
          <a:p>
            <a:pPr lvl="0"/>
            <a:r>
              <a:rPr lang="el-GR" sz="1200" i="1" dirty="0">
                <a:latin typeface="Century Gothic" panose="020B0502020202020204" pitchFamily="34" charset="0"/>
              </a:rPr>
              <a:t>«Η χώρα μας δεν είναι πια ασφαλής», είχε  πει η μητέρα της </a:t>
            </a:r>
            <a:r>
              <a:rPr lang="el-GR" sz="1200" dirty="0">
                <a:latin typeface="Century Gothic" panose="020B0502020202020204" pitchFamily="34" charset="0"/>
              </a:rPr>
              <a:t>.                                                           </a:t>
            </a:r>
          </a:p>
          <a:p>
            <a:pPr lvl="0"/>
            <a:r>
              <a:rPr lang="el-GR" sz="1200" i="1" dirty="0">
                <a:latin typeface="Century Gothic" panose="020B0502020202020204" pitchFamily="34" charset="0"/>
              </a:rPr>
              <a:t>«Δεν μπορούμε να πάρουμε να πάρουμε πολλά πράγματα μαζί μας. Διάλεξε ένα πράγμα, αυτό που αγαπάς περισσότερο</a:t>
            </a:r>
            <a:r>
              <a:rPr lang="el-GR" sz="1200" i="1" dirty="0" smtClean="0">
                <a:latin typeface="Century Gothic" panose="020B0502020202020204" pitchFamily="34" charset="0"/>
              </a:rPr>
              <a:t>»</a:t>
            </a:r>
          </a:p>
          <a:p>
            <a:r>
              <a:rPr lang="el-GR" sz="1200" b="1" i="1" dirty="0">
                <a:latin typeface="Century Gothic" panose="020B0502020202020204" pitchFamily="34" charset="0"/>
              </a:rPr>
              <a:t>Η </a:t>
            </a:r>
            <a:r>
              <a:rPr lang="el-GR" sz="1200" b="1" i="1" dirty="0" err="1">
                <a:latin typeface="Century Gothic" panose="020B0502020202020204" pitchFamily="34" charset="0"/>
              </a:rPr>
              <a:t>Σαβέλ</a:t>
            </a:r>
            <a:r>
              <a:rPr lang="el-GR" sz="1200" b="1" i="1" dirty="0">
                <a:latin typeface="Century Gothic" panose="020B0502020202020204" pitchFamily="34" charset="0"/>
              </a:rPr>
              <a:t> διάλεξε…</a:t>
            </a:r>
            <a:endParaRPr lang="el-GR" sz="1200" dirty="0">
              <a:latin typeface="Century Gothic" panose="020B0502020202020204" pitchFamily="34" charset="0"/>
            </a:endParaRPr>
          </a:p>
          <a:p>
            <a:pPr lvl="0"/>
            <a:endParaRPr lang="el-GR" sz="1200" i="1" dirty="0" smtClean="0">
              <a:latin typeface="Century Gothic" panose="020B0502020202020204" pitchFamily="34" charset="0"/>
            </a:endParaRPr>
          </a:p>
          <a:p>
            <a:pPr lvl="0"/>
            <a:r>
              <a:rPr lang="el-GR" sz="1200" b="1" dirty="0">
                <a:latin typeface="Century Gothic" panose="020B0502020202020204" pitchFamily="34" charset="0"/>
              </a:rPr>
              <a:t>Διάδρομος σκέψης(8΄):</a:t>
            </a:r>
            <a:r>
              <a:rPr lang="el-GR" sz="1200" dirty="0">
                <a:latin typeface="Century Gothic" panose="020B0502020202020204" pitchFamily="34" charset="0"/>
              </a:rPr>
              <a:t> Εσείς αν θα φεύγατε από το </a:t>
            </a:r>
            <a:r>
              <a:rPr lang="el-GR" sz="1200" b="1" dirty="0">
                <a:latin typeface="Century Gothic" panose="020B0502020202020204" pitchFamily="34" charset="0"/>
              </a:rPr>
              <a:t>σπίτι σας  και ό,τι άλλο αγαπούσατε  για να ταξιδέψετε σε μια μακρινή χώρα, στην άλλη άκρη της γης ποιο πράγμα που αγαπάτε περισσότερο θα </a:t>
            </a:r>
            <a:r>
              <a:rPr lang="el-GR" sz="1200" dirty="0">
                <a:latin typeface="Century Gothic" panose="020B0502020202020204" pitchFamily="34" charset="0"/>
              </a:rPr>
              <a:t>διαλέγατε; Η νηπιαγωγός περνά ανάμεσα στα παιδιά και ακούει τις σκέψεις τους                                                                                         </a:t>
            </a:r>
          </a:p>
          <a:p>
            <a:pPr lvl="0"/>
            <a:r>
              <a:rPr lang="el-GR" sz="1200" dirty="0">
                <a:latin typeface="Century Gothic" panose="020B0502020202020204" pitchFamily="34" charset="0"/>
              </a:rPr>
              <a:t>Η βαλίτσα ανοίγει και παρουσιάζεται το περιεχόμενο της βαλίτσας. Ένα κόκκινο φόρεμα. Το κόκκινο φόρεμα που διάλεξε η </a:t>
            </a:r>
            <a:r>
              <a:rPr lang="el-GR" sz="1200" dirty="0" err="1">
                <a:latin typeface="Century Gothic" panose="020B0502020202020204" pitchFamily="34" charset="0"/>
              </a:rPr>
              <a:t>Σαβέλ</a:t>
            </a:r>
            <a:r>
              <a:rPr lang="el-GR" sz="1200" dirty="0">
                <a:latin typeface="Century Gothic" panose="020B0502020202020204" pitchFamily="34" charset="0"/>
              </a:rPr>
              <a:t> να πάρει μαζί της γιατί « της το είχε κάνει δώρο η αγαπημένη της γιαγιά στα γενέθλιά της».</a:t>
            </a:r>
          </a:p>
          <a:p>
            <a:pPr lvl="0"/>
            <a:r>
              <a:rPr lang="el-GR" sz="1200" dirty="0">
                <a:latin typeface="Century Gothic" panose="020B0502020202020204" pitchFamily="34" charset="0"/>
              </a:rPr>
              <a:t>Το παραμύθι προβάλλεται στον </a:t>
            </a:r>
            <a:r>
              <a:rPr lang="el-GR" sz="1200" dirty="0" err="1">
                <a:latin typeface="Century Gothic" panose="020B0502020202020204" pitchFamily="34" charset="0"/>
              </a:rPr>
              <a:t>διαδραστικό</a:t>
            </a:r>
            <a:r>
              <a:rPr lang="el-GR" sz="1200" dirty="0">
                <a:latin typeface="Century Gothic" panose="020B0502020202020204" pitchFamily="34" charset="0"/>
              </a:rPr>
              <a:t> πίνακα  και η εκπαιδευτικός παρουσιάζει την πρώτη εικόνα.(παράρτημα)  </a:t>
            </a:r>
            <a:endParaRPr lang="el-GR" sz="1200" dirty="0" smtClean="0">
              <a:latin typeface="Century Gothic" panose="020B0502020202020204" pitchFamily="34" charset="0"/>
            </a:endParaRPr>
          </a:p>
          <a:p>
            <a:pPr lvl="0"/>
            <a:r>
              <a:rPr lang="el-GR" sz="1200" dirty="0">
                <a:latin typeface="Century Gothic" panose="020B0502020202020204" pitchFamily="34" charset="0"/>
              </a:rPr>
              <a:t>Ζητάει από τα παιδιά να κινηθούν στον χώρο και όταν ακουστεί το σύνθημά  να μείνουν ακίνητα προσπαθώντας να μιμηθούν την έκφραση της </a:t>
            </a:r>
            <a:r>
              <a:rPr lang="el-GR" sz="1200" dirty="0" err="1">
                <a:latin typeface="Century Gothic" panose="020B0502020202020204" pitchFamily="34" charset="0"/>
              </a:rPr>
              <a:t>Σαβέλ</a:t>
            </a:r>
            <a:r>
              <a:rPr lang="el-GR" sz="1200" dirty="0">
                <a:latin typeface="Century Gothic" panose="020B0502020202020204" pitchFamily="34" charset="0"/>
              </a:rPr>
              <a:t> . Καθώς η εκπαιδευτικός αγγίζει τον κάθε ένα</a:t>
            </a:r>
            <a:r>
              <a:rPr lang="el-GR" sz="1200" b="1" dirty="0">
                <a:latin typeface="Century Gothic" panose="020B0502020202020204" pitchFamily="34" charset="0"/>
              </a:rPr>
              <a:t>(ανίχνευση σκέψης </a:t>
            </a:r>
            <a:r>
              <a:rPr lang="el-GR" sz="1200" dirty="0">
                <a:latin typeface="Century Gothic" panose="020B0502020202020204" pitchFamily="34" charset="0"/>
              </a:rPr>
              <a:t>) καλούνται να  εκφράσουν σκέψεις και </a:t>
            </a:r>
            <a:r>
              <a:rPr lang="el-GR" sz="1200" b="1" dirty="0">
                <a:latin typeface="Century Gothic" panose="020B0502020202020204" pitchFamily="34" charset="0"/>
              </a:rPr>
              <a:t>συναισθήματα  της </a:t>
            </a:r>
            <a:r>
              <a:rPr lang="el-GR" sz="1200" b="1" dirty="0" err="1">
                <a:latin typeface="Century Gothic" panose="020B0502020202020204" pitchFamily="34" charset="0"/>
              </a:rPr>
              <a:t>Σαβέλ</a:t>
            </a:r>
            <a:r>
              <a:rPr lang="el-GR" sz="1200" dirty="0">
                <a:latin typeface="Century Gothic" panose="020B0502020202020204" pitchFamily="34" charset="0"/>
              </a:rPr>
              <a:t> καθώς  φεύγουν από την πατρίδα τους.  </a:t>
            </a:r>
          </a:p>
          <a:p>
            <a:r>
              <a:rPr lang="el-GR" sz="1200" dirty="0">
                <a:latin typeface="Century Gothic" panose="020B0502020202020204" pitchFamily="34" charset="0"/>
              </a:rPr>
              <a:t>Το ίδιο επαναλαμβάνεται με στόχο να ακουστούν τώρα οι σκέψεις και τα </a:t>
            </a:r>
            <a:r>
              <a:rPr lang="el-GR" sz="1200" b="1" dirty="0">
                <a:latin typeface="Century Gothic" panose="020B0502020202020204" pitchFamily="34" charset="0"/>
              </a:rPr>
              <a:t>συναισθήματα της μητέρας</a:t>
            </a:r>
            <a:r>
              <a:rPr lang="el-GR" sz="1200" dirty="0" smtClean="0">
                <a:latin typeface="Century Gothic" panose="020B0502020202020204" pitchFamily="34" charset="0"/>
              </a:rPr>
              <a:t>.</a:t>
            </a:r>
            <a:endParaRPr lang="el-GR" sz="1200" dirty="0">
              <a:latin typeface="Century Gothic" panose="020B0502020202020204" pitchFamily="34" charset="0"/>
            </a:endParaRPr>
          </a:p>
        </p:txBody>
      </p:sp>
    </p:spTree>
    <p:extLst>
      <p:ext uri="{BB962C8B-B14F-4D97-AF65-F5344CB8AC3E}">
        <p14:creationId xmlns:p14="http://schemas.microsoft.com/office/powerpoint/2010/main" val="21831035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14</a:t>
            </a:fld>
            <a:endParaRPr lang="en"/>
          </a:p>
        </p:txBody>
      </p:sp>
      <p:sp>
        <p:nvSpPr>
          <p:cNvPr id="4" name="Rectangle 3"/>
          <p:cNvSpPr/>
          <p:nvPr/>
        </p:nvSpPr>
        <p:spPr>
          <a:xfrm>
            <a:off x="701750" y="624457"/>
            <a:ext cx="7644808" cy="3785652"/>
          </a:xfrm>
          <a:prstGeom prst="rect">
            <a:avLst/>
          </a:prstGeom>
        </p:spPr>
        <p:txBody>
          <a:bodyPr wrap="square">
            <a:spAutoFit/>
          </a:bodyPr>
          <a:lstStyle/>
          <a:p>
            <a:pPr lvl="0"/>
            <a:r>
              <a:rPr lang="el-GR" sz="1200" dirty="0">
                <a:latin typeface="Century Gothic" panose="020B0502020202020204" pitchFamily="34" charset="0"/>
              </a:rPr>
              <a:t>Ο/η εκπαιδευτικός συνεχίζει την αφήγηση εμπλέκοντας σε αυτή βιωματικά τα παιδιά</a:t>
            </a:r>
            <a:r>
              <a:rPr lang="el-GR" sz="1200" dirty="0" smtClean="0">
                <a:latin typeface="Century Gothic" panose="020B0502020202020204" pitchFamily="34" charset="0"/>
              </a:rPr>
              <a:t>.(</a:t>
            </a:r>
            <a:r>
              <a:rPr lang="el-GR" sz="1200" b="1" dirty="0" smtClean="0">
                <a:latin typeface="Century Gothic" panose="020B0502020202020204" pitchFamily="34" charset="0"/>
              </a:rPr>
              <a:t>Δραματοποιημένη </a:t>
            </a:r>
            <a:r>
              <a:rPr lang="el-GR" sz="1200" b="1" dirty="0">
                <a:latin typeface="Century Gothic" panose="020B0502020202020204" pitchFamily="34" charset="0"/>
              </a:rPr>
              <a:t>αφήγηση).</a:t>
            </a:r>
            <a:endParaRPr lang="el-GR" sz="1200" dirty="0">
              <a:latin typeface="Century Gothic" panose="020B0502020202020204" pitchFamily="34" charset="0"/>
            </a:endParaRPr>
          </a:p>
          <a:p>
            <a:pPr lvl="0"/>
            <a:r>
              <a:rPr lang="el-GR" sz="1200" i="1" dirty="0">
                <a:latin typeface="Century Gothic" panose="020B0502020202020204" pitchFamily="34" charset="0"/>
              </a:rPr>
              <a:t>«Έφτασαν στην νέα τους πόλη με τις πρώτες βροχές του φθινοπώρου. Η </a:t>
            </a:r>
            <a:r>
              <a:rPr lang="el-GR" sz="1200" i="1" dirty="0" err="1">
                <a:latin typeface="Century Gothic" panose="020B0502020202020204" pitchFamily="34" charset="0"/>
              </a:rPr>
              <a:t>Σαβέλ</a:t>
            </a:r>
            <a:r>
              <a:rPr lang="el-GR" sz="1200" i="1" dirty="0">
                <a:latin typeface="Century Gothic" panose="020B0502020202020204" pitchFamily="34" charset="0"/>
              </a:rPr>
              <a:t> δεν είχε δει ποτέ κτήρια τόσο ψηλά και τόσους πολλούς ανθρώπους να πηγαινοέρχονται βιαστικοί.</a:t>
            </a:r>
            <a:endParaRPr lang="el-GR" sz="1200" dirty="0">
              <a:latin typeface="Century Gothic" panose="020B0502020202020204" pitchFamily="34" charset="0"/>
            </a:endParaRPr>
          </a:p>
          <a:p>
            <a:pPr lvl="0"/>
            <a:r>
              <a:rPr lang="el-GR" sz="1200" i="1" dirty="0">
                <a:latin typeface="Century Gothic" panose="020B0502020202020204" pitchFamily="34" charset="0"/>
              </a:rPr>
              <a:t>Στο νέο της σχολείο η </a:t>
            </a:r>
            <a:r>
              <a:rPr lang="el-GR" sz="1200" i="1" dirty="0" err="1">
                <a:latin typeface="Century Gothic" panose="020B0502020202020204" pitchFamily="34" charset="0"/>
              </a:rPr>
              <a:t>Σαβέλ</a:t>
            </a:r>
            <a:r>
              <a:rPr lang="el-GR" sz="1200" i="1" dirty="0">
                <a:latin typeface="Century Gothic" panose="020B0502020202020204" pitchFamily="34" charset="0"/>
              </a:rPr>
              <a:t> δεν έπαιζε με τα άλλα παιδιά. «Γιατί φοράς πάντα το ίδιο φόρεμα;» την ρώτησε η </a:t>
            </a:r>
            <a:r>
              <a:rPr lang="el-GR" sz="1200" i="1" dirty="0" err="1">
                <a:latin typeface="Century Gothic" panose="020B0502020202020204" pitchFamily="34" charset="0"/>
              </a:rPr>
              <a:t>Ελίνα</a:t>
            </a:r>
            <a:r>
              <a:rPr lang="el-GR" sz="1200" i="1" dirty="0">
                <a:latin typeface="Century Gothic" panose="020B0502020202020204" pitchFamily="34" charset="0"/>
              </a:rPr>
              <a:t>, αλλά η </a:t>
            </a:r>
            <a:r>
              <a:rPr lang="el-GR" sz="1200" i="1" dirty="0" err="1">
                <a:latin typeface="Century Gothic" panose="020B0502020202020204" pitchFamily="34" charset="0"/>
              </a:rPr>
              <a:t>Σαβέλ</a:t>
            </a:r>
            <a:r>
              <a:rPr lang="el-GR" sz="1200" i="1" dirty="0">
                <a:latin typeface="Century Gothic" panose="020B0502020202020204" pitchFamily="34" charset="0"/>
              </a:rPr>
              <a:t> δεν απάντησε.</a:t>
            </a:r>
            <a:endParaRPr lang="el-GR" sz="1200" dirty="0">
              <a:latin typeface="Century Gothic" panose="020B0502020202020204" pitchFamily="34" charset="0"/>
            </a:endParaRPr>
          </a:p>
          <a:p>
            <a:pPr lvl="0"/>
            <a:r>
              <a:rPr lang="el-GR" sz="1200" dirty="0">
                <a:latin typeface="Century Gothic" panose="020B0502020202020204" pitchFamily="34" charset="0"/>
              </a:rPr>
              <a:t>Σε αυτό το σημείο τοποθετείται στο κέντρο του </a:t>
            </a:r>
            <a:r>
              <a:rPr lang="el-GR" sz="1200" dirty="0" smtClean="0">
                <a:latin typeface="Century Gothic" panose="020B0502020202020204" pitchFamily="34" charset="0"/>
              </a:rPr>
              <a:t>κύκλου ένα ζευγάρι παπούτσια </a:t>
            </a:r>
            <a:r>
              <a:rPr lang="el-GR" sz="1200" dirty="0" err="1" smtClean="0">
                <a:latin typeface="Century Gothic" panose="020B0502020202020204" pitchFamily="34" charset="0"/>
              </a:rPr>
              <a:t>τυπωμέν</a:t>
            </a:r>
            <a:r>
              <a:rPr lang="el-GR" sz="1200" dirty="0" smtClean="0">
                <a:latin typeface="Century Gothic" panose="020B0502020202020204" pitchFamily="34" charset="0"/>
              </a:rPr>
              <a:t>. Όποιο </a:t>
            </a:r>
            <a:r>
              <a:rPr lang="el-GR" sz="1200" dirty="0">
                <a:latin typeface="Century Gothic" panose="020B0502020202020204" pitchFamily="34" charset="0"/>
              </a:rPr>
              <a:t>παιδί θέλει πηγαίνει στο κέντρο του κύκλου, </a:t>
            </a:r>
            <a:r>
              <a:rPr lang="el-GR" sz="1200" b="1" dirty="0">
                <a:latin typeface="Century Gothic" panose="020B0502020202020204" pitchFamily="34" charset="0"/>
              </a:rPr>
              <a:t>«μπαίνει στα παπούτσια»</a:t>
            </a:r>
            <a:r>
              <a:rPr lang="el-GR" sz="1200" dirty="0">
                <a:latin typeface="Century Gothic" panose="020B0502020202020204" pitchFamily="34" charset="0"/>
              </a:rPr>
              <a:t> της </a:t>
            </a:r>
            <a:r>
              <a:rPr lang="el-GR" sz="1200" dirty="0" err="1">
                <a:latin typeface="Century Gothic" panose="020B0502020202020204" pitchFamily="34" charset="0"/>
              </a:rPr>
              <a:t>Σαβέλ</a:t>
            </a:r>
            <a:r>
              <a:rPr lang="el-GR" sz="1200" dirty="0">
                <a:latin typeface="Century Gothic" panose="020B0502020202020204" pitchFamily="34" charset="0"/>
              </a:rPr>
              <a:t> και λέει δυνατά την απάντηση που ποτέ δεν έδωσε η </a:t>
            </a:r>
            <a:r>
              <a:rPr lang="el-GR" sz="1200" dirty="0" err="1">
                <a:latin typeface="Century Gothic" panose="020B0502020202020204" pitchFamily="34" charset="0"/>
              </a:rPr>
              <a:t>Σαβέλ</a:t>
            </a:r>
            <a:r>
              <a:rPr lang="el-GR" sz="1200" dirty="0">
                <a:latin typeface="Century Gothic" panose="020B0502020202020204" pitchFamily="34" charset="0"/>
              </a:rPr>
              <a:t>(</a:t>
            </a:r>
            <a:r>
              <a:rPr lang="el-GR" sz="1200" dirty="0" err="1">
                <a:latin typeface="Century Gothic" panose="020B0502020202020204" pitchFamily="34" charset="0"/>
              </a:rPr>
              <a:t>ενσυναίσθηση</a:t>
            </a:r>
            <a:r>
              <a:rPr lang="el-GR" sz="1200" dirty="0">
                <a:latin typeface="Century Gothic" panose="020B0502020202020204" pitchFamily="34" charset="0"/>
              </a:rPr>
              <a:t>). </a:t>
            </a:r>
            <a:endParaRPr lang="el-GR" sz="1200" dirty="0" smtClean="0">
              <a:latin typeface="Century Gothic" panose="020B0502020202020204" pitchFamily="34" charset="0"/>
            </a:endParaRPr>
          </a:p>
          <a:p>
            <a:pPr lvl="0"/>
            <a:endParaRPr lang="el-GR" sz="1200" i="1" dirty="0">
              <a:latin typeface="Century Gothic" panose="020B0502020202020204" pitchFamily="34" charset="0"/>
            </a:endParaRPr>
          </a:p>
          <a:p>
            <a:pPr lvl="0"/>
            <a:r>
              <a:rPr lang="el-GR" sz="1200" i="1" dirty="0" smtClean="0">
                <a:latin typeface="Century Gothic" panose="020B0502020202020204" pitchFamily="34" charset="0"/>
              </a:rPr>
              <a:t>Αφήγηση : Οι </a:t>
            </a:r>
            <a:r>
              <a:rPr lang="el-GR" sz="1200" i="1" dirty="0">
                <a:latin typeface="Century Gothic" panose="020B0502020202020204" pitchFamily="34" charset="0"/>
              </a:rPr>
              <a:t>γονείς της ανησυχούσαν πολύ για την συμπεριφορά </a:t>
            </a:r>
            <a:r>
              <a:rPr lang="el-GR" sz="1200" i="1" dirty="0" smtClean="0">
                <a:latin typeface="Century Gothic" panose="020B0502020202020204" pitchFamily="34" charset="0"/>
              </a:rPr>
              <a:t>της…</a:t>
            </a:r>
            <a:r>
              <a:rPr lang="el-GR" sz="1200" dirty="0" smtClean="0">
                <a:latin typeface="Century Gothic" panose="020B0502020202020204" pitchFamily="34" charset="0"/>
              </a:rPr>
              <a:t>Συνεχίζεται </a:t>
            </a:r>
            <a:r>
              <a:rPr lang="el-GR" sz="1200" dirty="0">
                <a:latin typeface="Century Gothic" panose="020B0502020202020204" pitchFamily="34" charset="0"/>
              </a:rPr>
              <a:t>η αφήγηση  του παραμυθιού και εμβόλιμα μπαίνουν νέα στοιχεία από την εκπαιδευτικό σε σχέση με τα ανθρώπινα δικαιώματα, που τώρα η </a:t>
            </a:r>
            <a:r>
              <a:rPr lang="el-GR" sz="1200" dirty="0" err="1">
                <a:latin typeface="Century Gothic" panose="020B0502020202020204" pitchFamily="34" charset="0"/>
              </a:rPr>
              <a:t>Σαβέλ</a:t>
            </a:r>
            <a:r>
              <a:rPr lang="el-GR" sz="1200" dirty="0">
                <a:latin typeface="Century Gothic" panose="020B0502020202020204" pitchFamily="34" charset="0"/>
              </a:rPr>
              <a:t> απολαμβάνει στην καινούρια πατρίδα.       </a:t>
            </a:r>
            <a:endParaRPr lang="el-GR" sz="1200" dirty="0" smtClean="0">
              <a:latin typeface="Century Gothic" panose="020B0502020202020204" pitchFamily="34" charset="0"/>
            </a:endParaRPr>
          </a:p>
          <a:p>
            <a:pPr lvl="0"/>
            <a:r>
              <a:rPr lang="el-GR" sz="1200" dirty="0" smtClean="0">
                <a:latin typeface="Century Gothic" panose="020B0502020202020204" pitchFamily="34" charset="0"/>
              </a:rPr>
              <a:t>                                                                                    </a:t>
            </a:r>
            <a:endParaRPr lang="el-GR" sz="1200" dirty="0">
              <a:latin typeface="Century Gothic" panose="020B0502020202020204" pitchFamily="34" charset="0"/>
            </a:endParaRPr>
          </a:p>
          <a:p>
            <a:pPr lvl="0"/>
            <a:r>
              <a:rPr lang="el-GR" sz="1200" b="1" dirty="0">
                <a:latin typeface="Century Gothic" panose="020B0502020202020204" pitchFamily="34" charset="0"/>
              </a:rPr>
              <a:t>Παράλληλες σκηνές </a:t>
            </a:r>
            <a:r>
              <a:rPr lang="el-GR" sz="1200" dirty="0">
                <a:latin typeface="Century Gothic" panose="020B0502020202020204" pitchFamily="34" charset="0"/>
              </a:rPr>
              <a:t>: Τα παιδιά περπατάνε στον χώρο και όταν δοθεί το σύνθημα γίνονται ομάδες των 4-5 έχοντας μπροστά τους μια εικόνα η οποία απεικονίζει κάποιο από τα ανθρώπινα δικαιώματα. Ο/η εκπαιδευτικός </a:t>
            </a:r>
            <a:r>
              <a:rPr lang="el-GR" sz="1200" b="1" dirty="0">
                <a:latin typeface="Century Gothic" panose="020B0502020202020204" pitchFamily="34" charset="0"/>
              </a:rPr>
              <a:t>σε ρόλο</a:t>
            </a:r>
            <a:r>
              <a:rPr lang="el-GR" sz="1200" dirty="0">
                <a:latin typeface="Century Gothic" panose="020B0502020202020204" pitchFamily="34" charset="0"/>
              </a:rPr>
              <a:t> </a:t>
            </a:r>
            <a:r>
              <a:rPr lang="el-GR" sz="1200" b="1" dirty="0" err="1">
                <a:latin typeface="Century Gothic" panose="020B0502020202020204" pitchFamily="34" charset="0"/>
              </a:rPr>
              <a:t>Σαβέλ</a:t>
            </a:r>
            <a:r>
              <a:rPr lang="el-GR" sz="1200" dirty="0">
                <a:latin typeface="Century Gothic" panose="020B0502020202020204" pitchFamily="34" charset="0"/>
              </a:rPr>
              <a:t> περνά κοντά από κάθε ομάδα. Όταν περνά από μια ομάδα τότε αυτή ζωντανεύει και την συμβουλεύει να μην στεναχωριέται τώρα γιατί : ζει ειρηνικά, χωρίς πόλεμο, έχει δικαίωμα στην μόρφωση, έχει σπίτι και </a:t>
            </a:r>
          </a:p>
          <a:p>
            <a:pPr lvl="0"/>
            <a:r>
              <a:rPr lang="el-GR" sz="1200" dirty="0">
                <a:latin typeface="Century Gothic" panose="020B0502020202020204" pitchFamily="34" charset="0"/>
              </a:rPr>
              <a:t>την οικογένεια της, έχει φίλους</a:t>
            </a:r>
            <a:r>
              <a:rPr lang="el-GR" sz="1200" dirty="0" smtClean="0">
                <a:latin typeface="Century Gothic" panose="020B0502020202020204" pitchFamily="34" charset="0"/>
              </a:rPr>
              <a:t>…</a:t>
            </a:r>
            <a:endParaRPr lang="el-GR" sz="1200" dirty="0">
              <a:latin typeface="Century Gothic" panose="020B0502020202020204" pitchFamily="34" charset="0"/>
            </a:endParaRPr>
          </a:p>
        </p:txBody>
      </p:sp>
    </p:spTree>
    <p:extLst>
      <p:ext uri="{BB962C8B-B14F-4D97-AF65-F5344CB8AC3E}">
        <p14:creationId xmlns:p14="http://schemas.microsoft.com/office/powerpoint/2010/main" val="35148102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15</a:t>
            </a:fld>
            <a:endParaRPr lang="en"/>
          </a:p>
        </p:txBody>
      </p:sp>
      <p:sp>
        <p:nvSpPr>
          <p:cNvPr id="3" name="Rectangle 2"/>
          <p:cNvSpPr/>
          <p:nvPr/>
        </p:nvSpPr>
        <p:spPr>
          <a:xfrm>
            <a:off x="1020726" y="990548"/>
            <a:ext cx="7017488" cy="3023905"/>
          </a:xfrm>
          <a:prstGeom prst="rect">
            <a:avLst/>
          </a:prstGeom>
        </p:spPr>
        <p:txBody>
          <a:bodyPr wrap="square">
            <a:spAutoFit/>
          </a:bodyPr>
          <a:lstStyle/>
          <a:p>
            <a:pPr lvl="0"/>
            <a:r>
              <a:rPr lang="el-GR" sz="1200" b="1" dirty="0">
                <a:latin typeface="Century Gothic" panose="020B0502020202020204" pitchFamily="34" charset="0"/>
              </a:rPr>
              <a:t>Το Πολύχρωμο φόρεμα</a:t>
            </a:r>
            <a:r>
              <a:rPr lang="el-GR" sz="1200" dirty="0">
                <a:latin typeface="Century Gothic" panose="020B0502020202020204" pitchFamily="34" charset="0"/>
              </a:rPr>
              <a:t>: </a:t>
            </a:r>
            <a:r>
              <a:rPr lang="el-GR" sz="1200" dirty="0" smtClean="0">
                <a:latin typeface="Century Gothic" panose="020B0502020202020204" pitchFamily="34" charset="0"/>
              </a:rPr>
              <a:t>τα  </a:t>
            </a:r>
            <a:r>
              <a:rPr lang="el-GR" sz="1200" dirty="0">
                <a:latin typeface="Century Gothic" panose="020B0502020202020204" pitchFamily="34" charset="0"/>
              </a:rPr>
              <a:t>κόκκινα φορέματα μπαίνουν μέσα στην βαλίτσα. Στον κύκλο τώρα κυκλοφορεί ένα  πολύχρωμο  ύφασμα  το οποίο γυρίζει γύρω γύρω και όπου σταματά το παιδί το οποίο το  κρατάει το τυλίγει γύρω του και εκφράζει γλωσσικά ή κινητικά τα αισθήματα που από εδώ και πέρα θα βιώνει η  </a:t>
            </a:r>
            <a:r>
              <a:rPr lang="el-GR" sz="1200" dirty="0" err="1">
                <a:latin typeface="Century Gothic" panose="020B0502020202020204" pitchFamily="34" charset="0"/>
              </a:rPr>
              <a:t>Σαβέλ</a:t>
            </a:r>
            <a:r>
              <a:rPr lang="el-GR" sz="1200" dirty="0" smtClean="0">
                <a:latin typeface="Century Gothic" panose="020B0502020202020204" pitchFamily="34" charset="0"/>
              </a:rPr>
              <a:t>.</a:t>
            </a:r>
            <a:endParaRPr lang="el-GR" sz="1200" dirty="0">
              <a:latin typeface="Century Gothic" panose="020B0502020202020204" pitchFamily="34" charset="0"/>
            </a:endParaRPr>
          </a:p>
          <a:p>
            <a:pPr lvl="0"/>
            <a:r>
              <a:rPr lang="el-GR" sz="1200" b="1" dirty="0">
                <a:latin typeface="Century Gothic" panose="020B0502020202020204" pitchFamily="34" charset="0"/>
              </a:rPr>
              <a:t> </a:t>
            </a:r>
            <a:endParaRPr lang="el-GR" sz="1200" dirty="0">
              <a:latin typeface="Century Gothic" panose="020B0502020202020204" pitchFamily="34" charset="0"/>
            </a:endParaRPr>
          </a:p>
          <a:p>
            <a:pPr lvl="0"/>
            <a:r>
              <a:rPr lang="el-GR" sz="1200" b="1" dirty="0">
                <a:latin typeface="Century Gothic" panose="020B0502020202020204" pitchFamily="34" charset="0"/>
              </a:rPr>
              <a:t>Παιγνίδια στο πάρκο</a:t>
            </a:r>
            <a:r>
              <a:rPr lang="el-GR" sz="1200" dirty="0">
                <a:latin typeface="Century Gothic" panose="020B0502020202020204" pitchFamily="34" charset="0"/>
              </a:rPr>
              <a:t>. Τα παιδιά μιμούνται διάφορα παιγνίδια που παίζουν τα παιδιά στο πάρκο (γύρω γύρω όλοι, κουτσό, κρυφτό) και κάθε τόσο, η μητέρα της </a:t>
            </a:r>
            <a:r>
              <a:rPr lang="el-GR" sz="1200" dirty="0" err="1">
                <a:latin typeface="Century Gothic" panose="020B0502020202020204" pitchFamily="34" charset="0"/>
              </a:rPr>
              <a:t>Σαβέλ</a:t>
            </a:r>
            <a:r>
              <a:rPr lang="el-GR" sz="1200" dirty="0">
                <a:latin typeface="Century Gothic" panose="020B0502020202020204" pitchFamily="34" charset="0"/>
              </a:rPr>
              <a:t> (εκπαιδευτικός σε ρόλο) τους τραβάει και μια φωτογραφία (παγωμένη εικόνα). Όλοι τώρα είναι χαρούμενοι</a:t>
            </a:r>
            <a:r>
              <a:rPr lang="el-GR" sz="1200" dirty="0" smtClean="0">
                <a:latin typeface="Century Gothic" panose="020B0502020202020204" pitchFamily="34" charset="0"/>
              </a:rPr>
              <a:t>.</a:t>
            </a:r>
            <a:endParaRPr lang="el-GR" sz="1200" dirty="0">
              <a:latin typeface="Century Gothic" panose="020B0502020202020204" pitchFamily="34" charset="0"/>
            </a:endParaRPr>
          </a:p>
          <a:p>
            <a:pPr lvl="0"/>
            <a:r>
              <a:rPr lang="en-US" sz="1200" dirty="0">
                <a:latin typeface="Century Gothic" panose="020B0502020202020204" pitchFamily="34" charset="0"/>
              </a:rPr>
              <a:t> </a:t>
            </a:r>
            <a:endParaRPr lang="el-GR" sz="1200" dirty="0">
              <a:latin typeface="Century Gothic" panose="020B0502020202020204" pitchFamily="34" charset="0"/>
            </a:endParaRPr>
          </a:p>
          <a:p>
            <a:pPr lvl="0"/>
            <a:r>
              <a:rPr lang="el-GR" sz="1200" b="1" dirty="0">
                <a:latin typeface="Century Gothic" panose="020B0502020202020204" pitchFamily="34" charset="0"/>
              </a:rPr>
              <a:t>Κλείσιμο: Αξιολόγηση/Συζήτηση </a:t>
            </a:r>
            <a:endParaRPr lang="el-GR" sz="1200" dirty="0">
              <a:latin typeface="Century Gothic" panose="020B0502020202020204" pitchFamily="34" charset="0"/>
            </a:endParaRPr>
          </a:p>
          <a:p>
            <a:pPr lvl="0"/>
            <a:r>
              <a:rPr lang="el-GR" sz="1200" dirty="0">
                <a:latin typeface="Century Gothic" panose="020B0502020202020204" pitchFamily="34" charset="0"/>
              </a:rPr>
              <a:t>         Ο/η  εκπαιδευτικός  συζητά με τα παιδιά : </a:t>
            </a:r>
            <a:r>
              <a:rPr lang="el-GR" sz="1200" i="1" dirty="0">
                <a:latin typeface="Century Gothic" panose="020B0502020202020204" pitchFamily="34" charset="0"/>
              </a:rPr>
              <a:t>Αν αυτό το παραμύθι μας διδάσκει κάτι, πως μπορούμε να βοηθούμε εμείς σε αντίστοιχες περιπτώσεις, μήπως έτυχε κάτι παρόμοιο; Πως αντιδράσαμε; Πως βοηθήσαμε ή με ποιο τρόπο αντιμετωπίσαμε παιδιά με ανάλογα βιώματα; Γίνεται αναφορά εκ νέου και στις </a:t>
            </a:r>
            <a:r>
              <a:rPr lang="el-GR" sz="1200" i="1" dirty="0" err="1">
                <a:latin typeface="Century Gothic" panose="020B0502020202020204" pitchFamily="34" charset="0"/>
              </a:rPr>
              <a:t>προϋπάρχουσες</a:t>
            </a:r>
            <a:r>
              <a:rPr lang="el-GR" sz="1200" i="1" dirty="0">
                <a:latin typeface="Century Gothic" panose="020B0502020202020204" pitchFamily="34" charset="0"/>
              </a:rPr>
              <a:t> γνώσεις των παιδιών σε σχέση με τα δεινά της πατρίδας μας και την προσφυγιά.</a:t>
            </a:r>
            <a:endParaRPr lang="el-GR" sz="1200" dirty="0">
              <a:latin typeface="Century Gothic" panose="020B0502020202020204" pitchFamily="34" charset="0"/>
            </a:endParaRPr>
          </a:p>
          <a:p>
            <a:pPr lvl="0"/>
            <a:r>
              <a:rPr lang="el-GR" sz="1050" dirty="0"/>
              <a:t> </a:t>
            </a:r>
          </a:p>
        </p:txBody>
      </p:sp>
    </p:spTree>
    <p:extLst>
      <p:ext uri="{BB962C8B-B14F-4D97-AF65-F5344CB8AC3E}">
        <p14:creationId xmlns:p14="http://schemas.microsoft.com/office/powerpoint/2010/main" val="36968795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16</a:t>
            </a:fld>
            <a:endParaRPr lang="en"/>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7978" t="4993" r="12247" b="7715"/>
          <a:stretch/>
        </p:blipFill>
        <p:spPr>
          <a:xfrm rot="20574137">
            <a:off x="462336" y="338221"/>
            <a:ext cx="4099389" cy="4489807"/>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89294">
            <a:off x="4762430" y="743700"/>
            <a:ext cx="4049731" cy="3037298"/>
          </a:xfrm>
          <a:prstGeom prst="rect">
            <a:avLst/>
          </a:prstGeom>
        </p:spPr>
      </p:pic>
    </p:spTree>
    <p:extLst>
      <p:ext uri="{BB962C8B-B14F-4D97-AF65-F5344CB8AC3E}">
        <p14:creationId xmlns:p14="http://schemas.microsoft.com/office/powerpoint/2010/main" val="668339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0813E5E-D3B0-4D67-9C5F-AD74975B7C0F}"/>
              </a:ext>
            </a:extLst>
          </p:cNvPr>
          <p:cNvSpPr/>
          <p:nvPr/>
        </p:nvSpPr>
        <p:spPr>
          <a:xfrm>
            <a:off x="723015" y="371368"/>
            <a:ext cx="7131384" cy="4478149"/>
          </a:xfrm>
          <a:prstGeom prst="rect">
            <a:avLst/>
          </a:prstGeom>
        </p:spPr>
        <p:txBody>
          <a:bodyPr wrap="square">
            <a:spAutoFit/>
          </a:bodyPr>
          <a:lstStyle/>
          <a:p>
            <a:endParaRPr lang="el-GR" sz="1050" b="1" dirty="0">
              <a:latin typeface="Century Gothic" panose="020B0502020202020204" pitchFamily="34" charset="0"/>
            </a:endParaRPr>
          </a:p>
          <a:p>
            <a:endParaRPr lang="el-GR" sz="1200" b="1" dirty="0" smtClean="0">
              <a:latin typeface="Century Gothic" panose="020B0502020202020204" pitchFamily="34" charset="0"/>
            </a:endParaRPr>
          </a:p>
          <a:p>
            <a:r>
              <a:rPr lang="el-GR" sz="1200" b="1" dirty="0">
                <a:latin typeface="Century Gothic" panose="020B0502020202020204" pitchFamily="34" charset="0"/>
              </a:rPr>
              <a:t>Διδασκαλία 4</a:t>
            </a:r>
            <a:r>
              <a:rPr lang="el-GR" sz="1200" dirty="0" smtClean="0">
                <a:latin typeface="Century Gothic" panose="020B0502020202020204" pitchFamily="34" charset="0"/>
              </a:rPr>
              <a:t>: </a:t>
            </a:r>
            <a:r>
              <a:rPr lang="el-GR" sz="1200" dirty="0">
                <a:latin typeface="Century Gothic" panose="020B0502020202020204" pitchFamily="34" charset="0"/>
              </a:rPr>
              <a:t>«Φτιάχνουμε μια βάρκα, μια βάρκα μαγική…»</a:t>
            </a:r>
          </a:p>
          <a:p>
            <a:endParaRPr lang="el-GR" sz="1200" dirty="0">
              <a:latin typeface="Century Gothic" panose="020B0502020202020204" pitchFamily="34" charset="0"/>
            </a:endParaRPr>
          </a:p>
          <a:p>
            <a:r>
              <a:rPr lang="el-GR" sz="1200" dirty="0">
                <a:latin typeface="Century Gothic" panose="020B0502020202020204" pitchFamily="34" charset="0"/>
              </a:rPr>
              <a:t>Έμφαση στους στόχους: </a:t>
            </a:r>
          </a:p>
          <a:p>
            <a:endParaRPr lang="el-GR" sz="1200" dirty="0">
              <a:latin typeface="Century Gothic" panose="020B0502020202020204" pitchFamily="34" charset="0"/>
            </a:endParaRPr>
          </a:p>
          <a:p>
            <a:pPr marL="257175" indent="-257175" algn="just">
              <a:buAutoNum type="arabicPeriod"/>
            </a:pPr>
            <a:r>
              <a:rPr lang="el-GR" sz="1200" dirty="0">
                <a:latin typeface="Century Gothic" panose="020B0502020202020204" pitchFamily="34" charset="0"/>
              </a:rPr>
              <a:t>Η </a:t>
            </a:r>
            <a:r>
              <a:rPr lang="el-GR" sz="1200" dirty="0" err="1">
                <a:latin typeface="Century Gothic" panose="020B0502020202020204" pitchFamily="34" charset="0"/>
              </a:rPr>
              <a:t>ηρωίδα</a:t>
            </a:r>
            <a:r>
              <a:rPr lang="el-GR" sz="1200" dirty="0">
                <a:latin typeface="Century Gothic" panose="020B0502020202020204" pitchFamily="34" charset="0"/>
              </a:rPr>
              <a:t> του παραμυθιού « Η Βάρκα που δεν </a:t>
            </a:r>
            <a:r>
              <a:rPr lang="el-GR" sz="1200" dirty="0" smtClean="0">
                <a:latin typeface="Century Gothic" panose="020B0502020202020204" pitchFamily="34" charset="0"/>
              </a:rPr>
              <a:t>βούλιαζε</a:t>
            </a:r>
            <a:r>
              <a:rPr lang="el-GR" sz="1200" dirty="0">
                <a:latin typeface="Century Gothic" panose="020B0502020202020204" pitchFamily="34" charset="0"/>
              </a:rPr>
              <a:t>» – δασκάλα σε ρόλο εμφανίζεται στα παιδιά. Μιλά μαζί με αυτά και τους λέει ότι ζει σε ένα αντίσκηνο τώρα εκεί στη παραλία. Μάλιστα καθημερινά ταξιδεύει μέσα στη βάρκα…παρέα με τους φίλους της. Θα μπορούσε να μείνει εδώ στο σχολείο μαζί τους αλλά θα ήθελε να </a:t>
            </a:r>
            <a:r>
              <a:rPr lang="el-GR" sz="1200" dirty="0" err="1">
                <a:latin typeface="Century Gothic" panose="020B0502020202020204" pitchFamily="34" charset="0"/>
              </a:rPr>
              <a:t>χει</a:t>
            </a:r>
            <a:r>
              <a:rPr lang="el-GR" sz="1200" dirty="0">
                <a:latin typeface="Century Gothic" panose="020B0502020202020204" pitchFamily="34" charset="0"/>
              </a:rPr>
              <a:t> κάπου εδώ το αντίσκηνο της, τους φίλους της και την βάρκα αυτή τη μαγική.  Θέτουμε στα παιδιά τον προβληματισμό για το πώς θα μπορούσαν να κατασκευάσουν τρισδιάστατα την βάρκα αυτή την μαγική που είχε χαμόγελα. Στο σημείο αυτό τα παιδιά ενθαρρύνονται να σκεφτούν πότε η βάρκα είχε χαμόγελα και όμορφες στιγμές? Κατά την διάρκεια του ταξιδιού ή όταν έφτασε στην στεριά και γέμισε με πολλά </a:t>
            </a:r>
            <a:r>
              <a:rPr lang="el-GR" sz="1200" dirty="0" err="1">
                <a:latin typeface="Century Gothic" panose="020B0502020202020204" pitchFamily="34" charset="0"/>
              </a:rPr>
              <a:t>πολλά</a:t>
            </a:r>
            <a:r>
              <a:rPr lang="el-GR" sz="1200" dirty="0">
                <a:latin typeface="Century Gothic" panose="020B0502020202020204" pitchFamily="34" charset="0"/>
              </a:rPr>
              <a:t> παιδάκια. </a:t>
            </a:r>
          </a:p>
          <a:p>
            <a:pPr marL="257175" indent="-257175" algn="just">
              <a:buAutoNum type="arabicPeriod"/>
            </a:pPr>
            <a:r>
              <a:rPr lang="el-GR" sz="1200" dirty="0">
                <a:latin typeface="Century Gothic" panose="020B0502020202020204" pitchFamily="34" charset="0"/>
              </a:rPr>
              <a:t>Τα παιδιά </a:t>
            </a:r>
            <a:r>
              <a:rPr lang="el-GR" sz="1200" dirty="0" err="1">
                <a:latin typeface="Century Gothic" panose="020B0502020202020204" pitchFamily="34" charset="0"/>
              </a:rPr>
              <a:t>προτρέπονται</a:t>
            </a:r>
            <a:r>
              <a:rPr lang="el-GR" sz="1200" dirty="0">
                <a:latin typeface="Century Gothic" panose="020B0502020202020204" pitchFamily="34" charset="0"/>
              </a:rPr>
              <a:t> να επιλέξουν τη μορφή που θα ήθελαν να έχει η βάρκα τους καθώς και τα παιδιά που θα είναι μέσα. </a:t>
            </a:r>
          </a:p>
          <a:p>
            <a:pPr algn="just"/>
            <a:r>
              <a:rPr lang="el-GR" sz="1200" dirty="0">
                <a:latin typeface="Century Gothic" panose="020B0502020202020204" pitchFamily="34" charset="0"/>
              </a:rPr>
              <a:t>Κάποια ερωτήματα που ίσως βοηθήσουν τα παιδιά είναι: </a:t>
            </a:r>
          </a:p>
          <a:p>
            <a:pPr marL="214313" indent="-214313" algn="just">
              <a:buFont typeface="Arial" panose="020B0604020202020204" pitchFamily="34" charset="0"/>
              <a:buChar char="•"/>
            </a:pPr>
            <a:r>
              <a:rPr lang="el-GR" sz="1200" dirty="0">
                <a:latin typeface="Century Gothic" panose="020B0502020202020204" pitchFamily="34" charset="0"/>
              </a:rPr>
              <a:t>Ποια μορφή θα μπορούσε να έχει η βάρκα; </a:t>
            </a:r>
          </a:p>
          <a:p>
            <a:pPr marL="214313" indent="-214313" algn="just">
              <a:buFont typeface="Arial" panose="020B0604020202020204" pitchFamily="34" charset="0"/>
              <a:buChar char="•"/>
            </a:pPr>
            <a:r>
              <a:rPr lang="el-GR" sz="1200" dirty="0">
                <a:latin typeface="Century Gothic" panose="020B0502020202020204" pitchFamily="34" charset="0"/>
              </a:rPr>
              <a:t>Από ποια υλικά θα είναι φτιαγμένη; </a:t>
            </a:r>
          </a:p>
          <a:p>
            <a:pPr marL="214313" indent="-214313" algn="just">
              <a:buFont typeface="Arial" panose="020B0604020202020204" pitchFamily="34" charset="0"/>
              <a:buChar char="•"/>
            </a:pPr>
            <a:r>
              <a:rPr lang="el-GR" sz="1200" dirty="0">
                <a:latin typeface="Century Gothic" panose="020B0502020202020204" pitchFamily="34" charset="0"/>
              </a:rPr>
              <a:t>Πως θα φτιάξουμε τις φιγούρες των παιδιών; </a:t>
            </a:r>
          </a:p>
          <a:p>
            <a:pPr marL="214313" indent="-214313" algn="just">
              <a:buFont typeface="Arial" panose="020B0604020202020204" pitchFamily="34" charset="0"/>
              <a:buChar char="•"/>
            </a:pPr>
            <a:r>
              <a:rPr lang="el-GR" sz="1200" dirty="0">
                <a:latin typeface="Century Gothic" panose="020B0502020202020204" pitchFamily="34" charset="0"/>
              </a:rPr>
              <a:t>Τι υλικά ίσως να χρειαστούμε; </a:t>
            </a:r>
          </a:p>
          <a:p>
            <a:pPr algn="just"/>
            <a:endParaRPr lang="el-GR" sz="1200" dirty="0">
              <a:latin typeface="Century Gothic" panose="020B0502020202020204" pitchFamily="34" charset="0"/>
            </a:endParaRPr>
          </a:p>
          <a:p>
            <a:endParaRPr lang="en-US" sz="1050" dirty="0">
              <a:latin typeface="Century Gothic" panose="020B0502020202020204" pitchFamily="34" charset="0"/>
            </a:endParaRPr>
          </a:p>
        </p:txBody>
      </p:sp>
    </p:spTree>
    <p:extLst>
      <p:ext uri="{BB962C8B-B14F-4D97-AF65-F5344CB8AC3E}">
        <p14:creationId xmlns:p14="http://schemas.microsoft.com/office/powerpoint/2010/main" val="3727930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F28F8664-C96F-4F36-A199-1AC9324E2345}"/>
              </a:ext>
            </a:extLst>
          </p:cNvPr>
          <p:cNvSpPr/>
          <p:nvPr/>
        </p:nvSpPr>
        <p:spPr>
          <a:xfrm>
            <a:off x="1189730" y="1147557"/>
            <a:ext cx="6620703" cy="2123658"/>
          </a:xfrm>
          <a:prstGeom prst="rect">
            <a:avLst/>
          </a:prstGeom>
        </p:spPr>
        <p:txBody>
          <a:bodyPr wrap="square">
            <a:spAutoFit/>
          </a:bodyPr>
          <a:lstStyle/>
          <a:p>
            <a:pPr marL="214313" indent="-214313" algn="just">
              <a:buFont typeface="Arial" panose="020B0604020202020204" pitchFamily="34" charset="0"/>
              <a:buChar char="•"/>
            </a:pPr>
            <a:r>
              <a:rPr lang="el-GR" sz="1200" dirty="0">
                <a:latin typeface="Century Gothic" panose="020B0502020202020204" pitchFamily="34" charset="0"/>
              </a:rPr>
              <a:t>Από πού θα τα προμηθευτούμε; </a:t>
            </a:r>
          </a:p>
          <a:p>
            <a:pPr marL="214313" indent="-214313" algn="just">
              <a:buFont typeface="Arial" panose="020B0604020202020204" pitchFamily="34" charset="0"/>
              <a:buChar char="•"/>
            </a:pPr>
            <a:r>
              <a:rPr lang="el-GR" sz="1200" dirty="0">
                <a:latin typeface="Century Gothic" panose="020B0502020202020204" pitchFamily="34" charset="0"/>
              </a:rPr>
              <a:t>Που θα τοποθετήσουμε τη βάρκα με τα παιδιά?</a:t>
            </a:r>
          </a:p>
          <a:p>
            <a:pPr marL="214313" indent="-214313" algn="just">
              <a:buFont typeface="Arial" panose="020B0604020202020204" pitchFamily="34" charset="0"/>
              <a:buChar char="•"/>
            </a:pPr>
            <a:r>
              <a:rPr lang="el-GR" sz="1200" dirty="0">
                <a:latin typeface="Century Gothic" panose="020B0502020202020204" pitchFamily="34" charset="0"/>
              </a:rPr>
              <a:t>Ποιος θα μπορούσε να μας βοηθήσει να φτιάξουμε παιδάκια – κούκλες και μια βάρκα? Από πού να ζητήσουμε βοήθεια? (Αν δεν εισηγηθούν τα παιδιά π.χ. ένα ζωγράφο, η νηπιαγωγός προτείνει στα παιδιά να ζητήσουν βοήθεια από καλλιτέχνες της κοινότητας μας). Τα παιδιά αναλαμβάνουν να ερευνήσουν με τους γονείς τους για την πιθανή ύπαρξη κάποιου καλλιτέχνη στην περιοχή. Επίσης επικοινωνούν μαζί με τον κοινοτάρχη. </a:t>
            </a:r>
          </a:p>
          <a:p>
            <a:pPr marL="214313" indent="-214313" algn="just">
              <a:buFont typeface="Arial" panose="020B0604020202020204" pitchFamily="34" charset="0"/>
              <a:buChar char="•"/>
            </a:pPr>
            <a:endParaRPr lang="el-GR" sz="1200" dirty="0">
              <a:latin typeface="Century Gothic" panose="020B0502020202020204" pitchFamily="34" charset="0"/>
            </a:endParaRPr>
          </a:p>
          <a:p>
            <a:pPr algn="just"/>
            <a:r>
              <a:rPr lang="el-GR" sz="1200" dirty="0">
                <a:latin typeface="Century Gothic" panose="020B0502020202020204" pitchFamily="34" charset="0"/>
              </a:rPr>
              <a:t>3. Τα παιδιά σχεδιάζουν στο εικαστικό ημερολόγιο πως θα ήθελαν να φτιάξουν την κούκλα τους καθώς και την βάρκα.</a:t>
            </a:r>
            <a:endParaRPr lang="el-GR" sz="1050" dirty="0">
              <a:latin typeface="Century Gothic" panose="020B0502020202020204" pitchFamily="34" charset="0"/>
            </a:endParaRPr>
          </a:p>
        </p:txBody>
      </p:sp>
    </p:spTree>
    <p:extLst>
      <p:ext uri="{BB962C8B-B14F-4D97-AF65-F5344CB8AC3E}">
        <p14:creationId xmlns:p14="http://schemas.microsoft.com/office/powerpoint/2010/main" val="37643987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19</a:t>
            </a:fld>
            <a:endParaRPr lang="en"/>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8085" r="11842"/>
          <a:stretch/>
        </p:blipFill>
        <p:spPr>
          <a:xfrm>
            <a:off x="3494762" y="289933"/>
            <a:ext cx="4221882" cy="4708602"/>
          </a:xfrm>
          <a:prstGeom prst="rect">
            <a:avLst/>
          </a:prstGeom>
          <a:solidFill>
            <a:srgbClr val="FFFFFF">
              <a:shade val="85000"/>
            </a:srgbClr>
          </a:solidFill>
          <a:ln w="88900" cap="sq">
            <a:solidFill>
              <a:schemeClr val="accent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rot="19670601">
            <a:off x="895523" y="1490073"/>
            <a:ext cx="1665841" cy="1323439"/>
          </a:xfrm>
          <a:prstGeom prst="rect">
            <a:avLst/>
          </a:prstGeom>
          <a:noFill/>
        </p:spPr>
        <p:txBody>
          <a:bodyPr wrap="none" lIns="91440" tIns="45720" rIns="91440" bIns="45720">
            <a:spAutoFit/>
          </a:bodyPr>
          <a:lstStyle/>
          <a:p>
            <a:pPr algn="ctr"/>
            <a:r>
              <a:rPr lang="el-GR" sz="2000" dirty="0" smtClean="0">
                <a:ln w="0"/>
                <a:solidFill>
                  <a:schemeClr val="tx1"/>
                </a:solidFill>
                <a:effectLst>
                  <a:outerShdw blurRad="38100" dist="19050" dir="2700000" algn="tl" rotWithShape="0">
                    <a:schemeClr val="dk1">
                      <a:alpha val="40000"/>
                    </a:schemeClr>
                  </a:outerShdw>
                </a:effectLst>
              </a:rPr>
              <a:t>Φτιάξαμε την</a:t>
            </a:r>
          </a:p>
          <a:p>
            <a:pPr algn="ctr"/>
            <a:r>
              <a:rPr lang="el-GR" sz="2000" dirty="0" smtClean="0">
                <a:ln w="0"/>
                <a:solidFill>
                  <a:schemeClr val="tx1"/>
                </a:solidFill>
                <a:effectLst>
                  <a:outerShdw blurRad="38100" dist="19050" dir="2700000" algn="tl" rotWithShape="0">
                    <a:schemeClr val="dk1">
                      <a:alpha val="40000"/>
                    </a:schemeClr>
                  </a:outerShdw>
                </a:effectLst>
              </a:rPr>
              <a:t> δική μας </a:t>
            </a:r>
          </a:p>
          <a:p>
            <a:pPr algn="ctr"/>
            <a:r>
              <a:rPr lang="el-GR" sz="2000" dirty="0" smtClean="0">
                <a:ln w="0"/>
                <a:solidFill>
                  <a:schemeClr val="tx1"/>
                </a:solidFill>
                <a:effectLst>
                  <a:outerShdw blurRad="38100" dist="19050" dir="2700000" algn="tl" rotWithShape="0">
                    <a:schemeClr val="dk1">
                      <a:alpha val="40000"/>
                    </a:schemeClr>
                  </a:outerShdw>
                </a:effectLst>
              </a:rPr>
              <a:t>χ</a:t>
            </a:r>
            <a:r>
              <a:rPr lang="el-GR" sz="2000" b="0" cap="none" spc="0" dirty="0" smtClean="0">
                <a:ln w="0"/>
                <a:solidFill>
                  <a:schemeClr val="tx1"/>
                </a:solidFill>
                <a:effectLst>
                  <a:outerShdw blurRad="38100" dist="19050" dir="2700000" algn="tl" rotWithShape="0">
                    <a:schemeClr val="dk1">
                      <a:alpha val="40000"/>
                    </a:schemeClr>
                  </a:outerShdw>
                </a:effectLst>
              </a:rPr>
              <a:t>αρούμενη</a:t>
            </a:r>
          </a:p>
          <a:p>
            <a:pPr algn="ctr"/>
            <a:r>
              <a:rPr lang="el-GR" sz="2000" b="0" cap="none" spc="0" dirty="0" smtClean="0">
                <a:ln w="0"/>
                <a:solidFill>
                  <a:schemeClr val="tx1"/>
                </a:solidFill>
                <a:effectLst>
                  <a:outerShdw blurRad="38100" dist="19050" dir="2700000" algn="tl" rotWithShape="0">
                    <a:schemeClr val="dk1">
                      <a:alpha val="40000"/>
                    </a:schemeClr>
                  </a:outerShdw>
                </a:effectLst>
              </a:rPr>
              <a:t> βάρκα</a:t>
            </a:r>
            <a:endParaRPr lang="en-US" sz="2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0492778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666B68E-1416-43BA-8097-EC936D825F26}"/>
              </a:ext>
            </a:extLst>
          </p:cNvPr>
          <p:cNvSpPr/>
          <p:nvPr/>
        </p:nvSpPr>
        <p:spPr>
          <a:xfrm>
            <a:off x="1517738" y="526551"/>
            <a:ext cx="6442656" cy="2146742"/>
          </a:xfrm>
          <a:prstGeom prst="rect">
            <a:avLst/>
          </a:prstGeom>
        </p:spPr>
        <p:txBody>
          <a:bodyPr wrap="square">
            <a:spAutoFit/>
          </a:bodyPr>
          <a:lstStyle/>
          <a:p>
            <a:pPr algn="ctr">
              <a:defRPr/>
            </a:pPr>
            <a:r>
              <a:rPr lang="el-GR" sz="1869" b="1" dirty="0">
                <a:ln w="12700">
                  <a:solidFill>
                    <a:schemeClr val="tx2">
                      <a:satMod val="155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ea typeface="Calibri" pitchFamily="34" charset="0"/>
              </a:rPr>
              <a:t>   </a:t>
            </a:r>
            <a:r>
              <a:rPr lang="el-GR" sz="3300" b="1" dirty="0">
                <a:ln w="12700">
                  <a:solidFill>
                    <a:schemeClr val="tx2">
                      <a:satMod val="155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latin typeface="Dotum" panose="020B0600000101010101" pitchFamily="34" charset="-127"/>
                <a:ea typeface="Dotum" panose="020B0600000101010101" pitchFamily="34" charset="-127"/>
              </a:rPr>
              <a:t> </a:t>
            </a:r>
            <a:r>
              <a:rPr lang="en-US" sz="3300" b="1" dirty="0">
                <a:ln w="12700">
                  <a:solidFill>
                    <a:schemeClr val="tx2">
                      <a:satMod val="155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latin typeface="Dotum" panose="020B0600000101010101" pitchFamily="34" charset="-127"/>
                <a:ea typeface="Dotum" panose="020B0600000101010101" pitchFamily="34" charset="-127"/>
              </a:rPr>
              <a:t>“</a:t>
            </a:r>
            <a:r>
              <a:rPr lang="el-GR" sz="3300" b="1" dirty="0">
                <a:ln w="12700">
                  <a:solidFill>
                    <a:schemeClr val="tx2">
                      <a:satMod val="155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latin typeface="Dotum" panose="020B0600000101010101" pitchFamily="34" charset="-127"/>
                <a:ea typeface="Dotum" panose="020B0600000101010101" pitchFamily="34" charset="-127"/>
              </a:rPr>
              <a:t>Ζω ειρηνικά… </a:t>
            </a:r>
          </a:p>
          <a:p>
            <a:pPr algn="ctr">
              <a:defRPr/>
            </a:pPr>
            <a:r>
              <a:rPr lang="el-GR" sz="4500" b="1" dirty="0">
                <a:ln w="12700">
                  <a:solidFill>
                    <a:schemeClr val="tx2">
                      <a:satMod val="155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latin typeface="Century Gothic" panose="020B0502020202020204" pitchFamily="34" charset="0"/>
                <a:ea typeface="Dotum" panose="020B0600000101010101" pitchFamily="34" charset="-127"/>
              </a:rPr>
              <a:t>Μια βάρκα που δεν βούλιαζε</a:t>
            </a:r>
            <a:r>
              <a:rPr lang="en-US" sz="4500" b="1" dirty="0">
                <a:ln w="12700">
                  <a:solidFill>
                    <a:schemeClr val="tx2">
                      <a:satMod val="155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latin typeface="Century Gothic" panose="020B0502020202020204" pitchFamily="34" charset="0"/>
                <a:ea typeface="Dotum" panose="020B0600000101010101" pitchFamily="34" charset="-127"/>
              </a:rPr>
              <a:t>”</a:t>
            </a:r>
            <a:r>
              <a:rPr lang="el-GR" sz="1050" b="1" dirty="0">
                <a:solidFill>
                  <a:schemeClr val="accent2">
                    <a:lumMod val="60000"/>
                    <a:lumOff val="40000"/>
                  </a:schemeClr>
                </a:solidFill>
              </a:rPr>
              <a:t/>
            </a:r>
            <a:br>
              <a:rPr lang="el-GR" sz="1050" b="1" dirty="0">
                <a:solidFill>
                  <a:schemeClr val="accent2">
                    <a:lumMod val="60000"/>
                    <a:lumOff val="40000"/>
                  </a:schemeClr>
                </a:solidFill>
              </a:rPr>
            </a:br>
            <a:endParaRPr lang="en-US" sz="1050" b="1" dirty="0">
              <a:solidFill>
                <a:schemeClr val="accent2">
                  <a:lumMod val="60000"/>
                  <a:lumOff val="40000"/>
                </a:schemeClr>
              </a:solidFill>
              <a:latin typeface="Arial" charset="0"/>
              <a:cs typeface="Arial" charset="0"/>
            </a:endParaRPr>
          </a:p>
        </p:txBody>
      </p:sp>
      <p:sp>
        <p:nvSpPr>
          <p:cNvPr id="3" name="Rectangle 6">
            <a:extLst>
              <a:ext uri="{FF2B5EF4-FFF2-40B4-BE49-F238E27FC236}">
                <a16:creationId xmlns:a16="http://schemas.microsoft.com/office/drawing/2014/main" xmlns="" id="{0DDA606F-DCF4-4070-B05F-16A20C1D0F49}"/>
              </a:ext>
            </a:extLst>
          </p:cNvPr>
          <p:cNvSpPr/>
          <p:nvPr/>
        </p:nvSpPr>
        <p:spPr>
          <a:xfrm>
            <a:off x="1007605" y="3031082"/>
            <a:ext cx="3218160" cy="461665"/>
          </a:xfrm>
          <a:prstGeom prst="rect">
            <a:avLst/>
          </a:prstGeom>
        </p:spPr>
        <p:txBody>
          <a:bodyPr wrap="square">
            <a:spAutoFit/>
          </a:bodyPr>
          <a:lstStyle/>
          <a:p>
            <a:pPr>
              <a:defRPr/>
            </a:pPr>
            <a:r>
              <a:rPr lang="el-GR" sz="1200" b="1" dirty="0">
                <a:effectLst>
                  <a:outerShdw blurRad="38100" dist="38100" dir="2700000" algn="tl">
                    <a:srgbClr val="000000">
                      <a:alpha val="43137"/>
                    </a:srgbClr>
                  </a:outerShdw>
                </a:effectLst>
                <a:latin typeface="Century Gothic" panose="020B0502020202020204" pitchFamily="34" charset="0"/>
                <a:ea typeface="Dotum" panose="020B0600000101010101" pitchFamily="34" charset="-127"/>
                <a:cs typeface="Arial" charset="0"/>
              </a:rPr>
              <a:t>Δημόσιο Νηπιαγωγείο </a:t>
            </a:r>
            <a:r>
              <a:rPr lang="el-GR" sz="1200" b="1" dirty="0" err="1" smtClean="0">
                <a:effectLst>
                  <a:outerShdw blurRad="38100" dist="38100" dir="2700000" algn="tl">
                    <a:srgbClr val="000000">
                      <a:alpha val="43137"/>
                    </a:srgbClr>
                  </a:outerShdw>
                </a:effectLst>
                <a:latin typeface="Century Gothic" panose="020B0502020202020204" pitchFamily="34" charset="0"/>
                <a:ea typeface="Dotum" panose="020B0600000101010101" pitchFamily="34" charset="-127"/>
                <a:cs typeface="Arial" charset="0"/>
              </a:rPr>
              <a:t>Καϊμακλίου</a:t>
            </a:r>
            <a:r>
              <a:rPr lang="el-GR" sz="1200" b="1" smtClean="0">
                <a:effectLst>
                  <a:outerShdw blurRad="38100" dist="38100" dir="2700000" algn="tl">
                    <a:srgbClr val="000000">
                      <a:alpha val="43137"/>
                    </a:srgbClr>
                  </a:outerShdw>
                </a:effectLst>
                <a:latin typeface="Century Gothic" panose="020B0502020202020204" pitchFamily="34" charset="0"/>
                <a:ea typeface="Dotum" panose="020B0600000101010101" pitchFamily="34" charset="-127"/>
                <a:cs typeface="Arial" charset="0"/>
              </a:rPr>
              <a:t> Γ΄</a:t>
            </a:r>
            <a:endParaRPr lang="el-GR" sz="1200" b="1" dirty="0">
              <a:effectLst>
                <a:outerShdw blurRad="38100" dist="38100" dir="2700000" algn="tl">
                  <a:srgbClr val="000000">
                    <a:alpha val="43137"/>
                  </a:srgbClr>
                </a:outerShdw>
              </a:effectLst>
              <a:latin typeface="Century Gothic" panose="020B0502020202020204" pitchFamily="34" charset="0"/>
              <a:ea typeface="Dotum" panose="020B0600000101010101" pitchFamily="34" charset="-127"/>
              <a:cs typeface="Arial" charset="0"/>
            </a:endParaRPr>
          </a:p>
          <a:p>
            <a:pPr>
              <a:defRPr/>
            </a:pPr>
            <a:r>
              <a:rPr lang="el-GR" sz="1200" b="1" dirty="0">
                <a:effectLst>
                  <a:outerShdw blurRad="38100" dist="38100" dir="2700000" algn="tl">
                    <a:srgbClr val="000000">
                      <a:alpha val="43137"/>
                    </a:srgbClr>
                  </a:outerShdw>
                </a:effectLst>
                <a:latin typeface="Century Gothic" panose="020B0502020202020204" pitchFamily="34" charset="0"/>
                <a:ea typeface="Dotum" panose="020B0600000101010101" pitchFamily="34" charset="-127"/>
                <a:cs typeface="Arial" charset="0"/>
              </a:rPr>
              <a:t>Σχολική Χρονιά: 2019-2020</a:t>
            </a:r>
          </a:p>
        </p:txBody>
      </p:sp>
      <p:sp>
        <p:nvSpPr>
          <p:cNvPr id="4" name="Rectangle 7">
            <a:extLst>
              <a:ext uri="{FF2B5EF4-FFF2-40B4-BE49-F238E27FC236}">
                <a16:creationId xmlns:a16="http://schemas.microsoft.com/office/drawing/2014/main" xmlns="" id="{2229C034-DA3D-4002-9F2E-8AC024927EA9}"/>
              </a:ext>
            </a:extLst>
          </p:cNvPr>
          <p:cNvSpPr/>
          <p:nvPr/>
        </p:nvSpPr>
        <p:spPr>
          <a:xfrm>
            <a:off x="4225764" y="2800249"/>
            <a:ext cx="3740624" cy="2123658"/>
          </a:xfrm>
          <a:prstGeom prst="rect">
            <a:avLst/>
          </a:prstGeom>
        </p:spPr>
        <p:txBody>
          <a:bodyPr wrap="square">
            <a:spAutoFit/>
          </a:bodyPr>
          <a:lstStyle/>
          <a:p>
            <a:pPr>
              <a:defRPr/>
            </a:pPr>
            <a:r>
              <a:rPr lang="el-GR" sz="1200" b="1" dirty="0">
                <a:effectLst>
                  <a:outerShdw blurRad="38100" dist="38100" dir="2700000" algn="tl">
                    <a:srgbClr val="000000">
                      <a:alpha val="43137"/>
                    </a:srgbClr>
                  </a:outerShdw>
                </a:effectLst>
                <a:latin typeface="Century Gothic" panose="020B0502020202020204" pitchFamily="34" charset="0"/>
                <a:ea typeface="Dotum" panose="020B0600000101010101" pitchFamily="34" charset="-127"/>
                <a:cs typeface="Arial" charset="0"/>
              </a:rPr>
              <a:t>Διευθύνουσα: Νίκη </a:t>
            </a:r>
            <a:r>
              <a:rPr lang="el-GR" sz="1200" b="1" dirty="0" err="1">
                <a:effectLst>
                  <a:outerShdw blurRad="38100" dist="38100" dir="2700000" algn="tl">
                    <a:srgbClr val="000000">
                      <a:alpha val="43137"/>
                    </a:srgbClr>
                  </a:outerShdw>
                </a:effectLst>
                <a:latin typeface="Century Gothic" panose="020B0502020202020204" pitchFamily="34" charset="0"/>
                <a:ea typeface="Dotum" panose="020B0600000101010101" pitchFamily="34" charset="-127"/>
                <a:cs typeface="Arial" charset="0"/>
              </a:rPr>
              <a:t>Χατζηγαβριήλ-Σιεκκέρη</a:t>
            </a:r>
            <a:r>
              <a:rPr lang="el-GR" sz="1200" b="1" dirty="0">
                <a:effectLst>
                  <a:outerShdw blurRad="38100" dist="38100" dir="2700000" algn="tl">
                    <a:srgbClr val="000000">
                      <a:alpha val="43137"/>
                    </a:srgbClr>
                  </a:outerShdw>
                </a:effectLst>
                <a:latin typeface="Century Gothic" panose="020B0502020202020204" pitchFamily="34" charset="0"/>
                <a:ea typeface="Dotum" panose="020B0600000101010101" pitchFamily="34" charset="-127"/>
                <a:cs typeface="Arial" charset="0"/>
              </a:rPr>
              <a:t> </a:t>
            </a:r>
          </a:p>
          <a:p>
            <a:pPr>
              <a:defRPr/>
            </a:pPr>
            <a:r>
              <a:rPr lang="el-GR" sz="1200" b="1" dirty="0">
                <a:effectLst>
                  <a:outerShdw blurRad="38100" dist="38100" dir="2700000" algn="tl">
                    <a:srgbClr val="000000">
                      <a:alpha val="43137"/>
                    </a:srgbClr>
                  </a:outerShdw>
                </a:effectLst>
                <a:latin typeface="Century Gothic" panose="020B0502020202020204" pitchFamily="34" charset="0"/>
                <a:ea typeface="Dotum" panose="020B0600000101010101" pitchFamily="34" charset="-127"/>
                <a:cs typeface="Arial" charset="0"/>
              </a:rPr>
              <a:t> </a:t>
            </a:r>
            <a:r>
              <a:rPr lang="el-GR" sz="1200" b="1" dirty="0" smtClean="0">
                <a:effectLst>
                  <a:outerShdw blurRad="38100" dist="38100" dir="2700000" algn="tl">
                    <a:srgbClr val="000000">
                      <a:alpha val="43137"/>
                    </a:srgbClr>
                  </a:outerShdw>
                </a:effectLst>
                <a:latin typeface="Century Gothic" panose="020B0502020202020204" pitchFamily="34" charset="0"/>
                <a:ea typeface="Dotum" panose="020B0600000101010101" pitchFamily="34" charset="-127"/>
                <a:cs typeface="Arial" charset="0"/>
              </a:rPr>
              <a:t>Εκπαιδευτικοί σχολείου: </a:t>
            </a:r>
            <a:r>
              <a:rPr lang="el-GR" sz="1200" b="1" dirty="0" err="1">
                <a:effectLst>
                  <a:outerShdw blurRad="38100" dist="38100" dir="2700000" algn="tl">
                    <a:srgbClr val="000000">
                      <a:alpha val="43137"/>
                    </a:srgbClr>
                  </a:outerShdw>
                </a:effectLst>
                <a:latin typeface="Century Gothic" panose="020B0502020202020204" pitchFamily="34" charset="0"/>
                <a:ea typeface="Dotum" panose="020B0600000101010101" pitchFamily="34" charset="-127"/>
                <a:cs typeface="Arial" charset="0"/>
              </a:rPr>
              <a:t>Χρύσω</a:t>
            </a:r>
            <a:r>
              <a:rPr lang="el-GR" sz="1200" b="1" dirty="0">
                <a:effectLst>
                  <a:outerShdw blurRad="38100" dist="38100" dir="2700000" algn="tl">
                    <a:srgbClr val="000000">
                      <a:alpha val="43137"/>
                    </a:srgbClr>
                  </a:outerShdw>
                </a:effectLst>
                <a:latin typeface="Century Gothic" panose="020B0502020202020204" pitchFamily="34" charset="0"/>
                <a:ea typeface="Dotum" panose="020B0600000101010101" pitchFamily="34" charset="-127"/>
                <a:cs typeface="Arial" charset="0"/>
              </a:rPr>
              <a:t> Δημητρίου</a:t>
            </a:r>
          </a:p>
          <a:p>
            <a:pPr>
              <a:defRPr/>
            </a:pPr>
            <a:r>
              <a:rPr lang="el-GR" sz="1200" b="1" dirty="0">
                <a:effectLst>
                  <a:outerShdw blurRad="38100" dist="38100" dir="2700000" algn="tl">
                    <a:srgbClr val="000000">
                      <a:alpha val="43137"/>
                    </a:srgbClr>
                  </a:outerShdw>
                </a:effectLst>
                <a:latin typeface="Century Gothic" panose="020B0502020202020204" pitchFamily="34" charset="0"/>
                <a:ea typeface="Dotum" panose="020B0600000101010101" pitchFamily="34" charset="-127"/>
                <a:cs typeface="Arial" charset="0"/>
              </a:rPr>
              <a:t>                         </a:t>
            </a:r>
            <a:r>
              <a:rPr lang="el-GR" sz="1200" b="1" dirty="0" smtClean="0">
                <a:effectLst>
                  <a:outerShdw blurRad="38100" dist="38100" dir="2700000" algn="tl">
                    <a:srgbClr val="000000">
                      <a:alpha val="43137"/>
                    </a:srgbClr>
                  </a:outerShdw>
                </a:effectLst>
                <a:latin typeface="Century Gothic" panose="020B0502020202020204" pitchFamily="34" charset="0"/>
                <a:ea typeface="Dotum" panose="020B0600000101010101" pitchFamily="34" charset="-127"/>
                <a:cs typeface="Arial" charset="0"/>
              </a:rPr>
              <a:t>                 </a:t>
            </a:r>
            <a:r>
              <a:rPr lang="el-GR" sz="1200" b="1" dirty="0">
                <a:effectLst>
                  <a:outerShdw blurRad="38100" dist="38100" dir="2700000" algn="tl">
                    <a:srgbClr val="000000">
                      <a:alpha val="43137"/>
                    </a:srgbClr>
                  </a:outerShdw>
                </a:effectLst>
                <a:latin typeface="Century Gothic" panose="020B0502020202020204" pitchFamily="34" charset="0"/>
                <a:ea typeface="Dotum" panose="020B0600000101010101" pitchFamily="34" charset="-127"/>
                <a:cs typeface="Arial" charset="0"/>
              </a:rPr>
              <a:t>Δήμητρα </a:t>
            </a:r>
            <a:r>
              <a:rPr lang="el-GR" sz="1200" b="1" dirty="0" smtClean="0">
                <a:effectLst>
                  <a:outerShdw blurRad="38100" dist="38100" dir="2700000" algn="tl">
                    <a:srgbClr val="000000">
                      <a:alpha val="43137"/>
                    </a:srgbClr>
                  </a:outerShdw>
                </a:effectLst>
                <a:latin typeface="Century Gothic" panose="020B0502020202020204" pitchFamily="34" charset="0"/>
                <a:ea typeface="Dotum" panose="020B0600000101010101" pitchFamily="34" charset="-127"/>
                <a:cs typeface="Arial" charset="0"/>
              </a:rPr>
              <a:t>Δημητρίου</a:t>
            </a:r>
          </a:p>
          <a:p>
            <a:pPr>
              <a:defRPr/>
            </a:pPr>
            <a:r>
              <a:rPr lang="el-GR" sz="1200" b="1" dirty="0" smtClean="0">
                <a:effectLst>
                  <a:outerShdw blurRad="38100" dist="38100" dir="2700000" algn="tl">
                    <a:srgbClr val="000000">
                      <a:alpha val="43137"/>
                    </a:srgbClr>
                  </a:outerShdw>
                </a:effectLst>
                <a:latin typeface="Century Gothic" panose="020B0502020202020204" pitchFamily="34" charset="0"/>
                <a:ea typeface="Dotum" panose="020B0600000101010101" pitchFamily="34" charset="-127"/>
                <a:cs typeface="Arial" charset="0"/>
              </a:rPr>
              <a:t>Εκπαιδευτικοί ΔΡΑΣΕ: Στέλλα Αβραμίδου</a:t>
            </a:r>
          </a:p>
          <a:p>
            <a:pPr>
              <a:defRPr/>
            </a:pPr>
            <a:r>
              <a:rPr lang="el-GR" sz="1200" b="1" dirty="0">
                <a:effectLst>
                  <a:outerShdw blurRad="38100" dist="38100" dir="2700000" algn="tl">
                    <a:srgbClr val="000000">
                      <a:alpha val="43137"/>
                    </a:srgbClr>
                  </a:outerShdw>
                </a:effectLst>
                <a:latin typeface="Century Gothic" panose="020B0502020202020204" pitchFamily="34" charset="0"/>
                <a:ea typeface="Dotum" panose="020B0600000101010101" pitchFamily="34" charset="-127"/>
                <a:cs typeface="Arial" charset="0"/>
              </a:rPr>
              <a:t> </a:t>
            </a:r>
            <a:r>
              <a:rPr lang="el-GR" sz="1200" b="1" dirty="0" smtClean="0">
                <a:effectLst>
                  <a:outerShdw blurRad="38100" dist="38100" dir="2700000" algn="tl">
                    <a:srgbClr val="000000">
                      <a:alpha val="43137"/>
                    </a:srgbClr>
                  </a:outerShdw>
                </a:effectLst>
                <a:latin typeface="Century Gothic" panose="020B0502020202020204" pitchFamily="34" charset="0"/>
                <a:ea typeface="Dotum" panose="020B0600000101010101" pitchFamily="34" charset="-127"/>
                <a:cs typeface="Arial" charset="0"/>
              </a:rPr>
              <a:t>                                    Ειρήνη Μιχαήλ</a:t>
            </a:r>
          </a:p>
          <a:p>
            <a:pPr>
              <a:defRPr/>
            </a:pPr>
            <a:r>
              <a:rPr lang="el-GR" sz="1200" b="1" dirty="0">
                <a:effectLst>
                  <a:outerShdw blurRad="38100" dist="38100" dir="2700000" algn="tl">
                    <a:srgbClr val="000000">
                      <a:alpha val="43137"/>
                    </a:srgbClr>
                  </a:outerShdw>
                </a:effectLst>
                <a:latin typeface="Century Gothic" panose="020B0502020202020204" pitchFamily="34" charset="0"/>
                <a:ea typeface="Dotum" panose="020B0600000101010101" pitchFamily="34" charset="-127"/>
                <a:cs typeface="Arial" charset="0"/>
              </a:rPr>
              <a:t> </a:t>
            </a:r>
            <a:r>
              <a:rPr lang="el-GR" sz="1200" b="1" dirty="0" smtClean="0">
                <a:effectLst>
                  <a:outerShdw blurRad="38100" dist="38100" dir="2700000" algn="tl">
                    <a:srgbClr val="000000">
                      <a:alpha val="43137"/>
                    </a:srgbClr>
                  </a:outerShdw>
                </a:effectLst>
                <a:latin typeface="Century Gothic" panose="020B0502020202020204" pitchFamily="34" charset="0"/>
                <a:ea typeface="Dotum" panose="020B0600000101010101" pitchFamily="34" charset="-127"/>
                <a:cs typeface="Arial" charset="0"/>
              </a:rPr>
              <a:t>                                    Γεωργία Θρασυβούλου</a:t>
            </a:r>
          </a:p>
          <a:p>
            <a:pPr>
              <a:defRPr/>
            </a:pPr>
            <a:r>
              <a:rPr lang="el-GR" sz="1200" b="1" dirty="0">
                <a:effectLst>
                  <a:outerShdw blurRad="38100" dist="38100" dir="2700000" algn="tl">
                    <a:srgbClr val="000000">
                      <a:alpha val="43137"/>
                    </a:srgbClr>
                  </a:outerShdw>
                </a:effectLst>
                <a:latin typeface="Century Gothic" panose="020B0502020202020204" pitchFamily="34" charset="0"/>
                <a:ea typeface="Dotum" panose="020B0600000101010101" pitchFamily="34" charset="-127"/>
                <a:cs typeface="Arial" charset="0"/>
              </a:rPr>
              <a:t> </a:t>
            </a:r>
            <a:r>
              <a:rPr lang="el-GR" sz="1200" b="1" dirty="0" smtClean="0">
                <a:effectLst>
                  <a:outerShdw blurRad="38100" dist="38100" dir="2700000" algn="tl">
                    <a:srgbClr val="000000">
                      <a:alpha val="43137"/>
                    </a:srgbClr>
                  </a:outerShdw>
                </a:effectLst>
                <a:latin typeface="Century Gothic" panose="020B0502020202020204" pitchFamily="34" charset="0"/>
                <a:ea typeface="Dotum" panose="020B0600000101010101" pitchFamily="34" charset="-127"/>
                <a:cs typeface="Arial" charset="0"/>
              </a:rPr>
              <a:t>                                     Άντρη </a:t>
            </a:r>
            <a:r>
              <a:rPr lang="el-GR" sz="1200" b="1" dirty="0" err="1" smtClean="0">
                <a:effectLst>
                  <a:outerShdw blurRad="38100" dist="38100" dir="2700000" algn="tl">
                    <a:srgbClr val="000000">
                      <a:alpha val="43137"/>
                    </a:srgbClr>
                  </a:outerShdw>
                </a:effectLst>
                <a:latin typeface="Century Gothic" panose="020B0502020202020204" pitchFamily="34" charset="0"/>
                <a:ea typeface="Dotum" panose="020B0600000101010101" pitchFamily="34" charset="-127"/>
                <a:cs typeface="Arial" charset="0"/>
              </a:rPr>
              <a:t>Χατζησολωμού</a:t>
            </a:r>
            <a:endParaRPr lang="el-GR" sz="1200" b="1" dirty="0" smtClean="0">
              <a:effectLst>
                <a:outerShdw blurRad="38100" dist="38100" dir="2700000" algn="tl">
                  <a:srgbClr val="000000">
                    <a:alpha val="43137"/>
                  </a:srgbClr>
                </a:outerShdw>
              </a:effectLst>
              <a:latin typeface="Century Gothic" panose="020B0502020202020204" pitchFamily="34" charset="0"/>
              <a:ea typeface="Dotum" panose="020B0600000101010101" pitchFamily="34" charset="-127"/>
              <a:cs typeface="Arial" charset="0"/>
            </a:endParaRPr>
          </a:p>
          <a:p>
            <a:pPr>
              <a:defRPr/>
            </a:pPr>
            <a:r>
              <a:rPr lang="el-GR" sz="1200" b="1" dirty="0" smtClean="0">
                <a:effectLst>
                  <a:outerShdw blurRad="38100" dist="38100" dir="2700000" algn="tl">
                    <a:srgbClr val="000000">
                      <a:alpha val="43137"/>
                    </a:srgbClr>
                  </a:outerShdw>
                </a:effectLst>
                <a:latin typeface="Century Gothic" panose="020B0502020202020204" pitchFamily="34" charset="0"/>
                <a:ea typeface="Dotum" panose="020B0600000101010101" pitchFamily="34" charset="-127"/>
                <a:cs typeface="Arial" charset="0"/>
              </a:rPr>
              <a:t>Και οι Φοιτήτριες: Αγγέλικα </a:t>
            </a:r>
            <a:r>
              <a:rPr lang="el-GR" sz="1200" b="1" dirty="0" err="1" smtClean="0">
                <a:effectLst>
                  <a:outerShdw blurRad="38100" dist="38100" dir="2700000" algn="tl">
                    <a:srgbClr val="000000">
                      <a:alpha val="43137"/>
                    </a:srgbClr>
                  </a:outerShdw>
                </a:effectLst>
                <a:latin typeface="Century Gothic" panose="020B0502020202020204" pitchFamily="34" charset="0"/>
                <a:ea typeface="Dotum" panose="020B0600000101010101" pitchFamily="34" charset="-127"/>
                <a:cs typeface="Arial" charset="0"/>
              </a:rPr>
              <a:t>Ττεραλ</a:t>
            </a:r>
            <a:r>
              <a:rPr lang="el-GR" sz="1200" b="1" dirty="0" err="1">
                <a:effectLst>
                  <a:outerShdw blurRad="38100" dist="38100" dir="2700000" algn="tl">
                    <a:srgbClr val="000000">
                      <a:alpha val="43137"/>
                    </a:srgbClr>
                  </a:outerShdw>
                </a:effectLst>
                <a:latin typeface="Century Gothic" panose="020B0502020202020204" pitchFamily="34" charset="0"/>
                <a:ea typeface="Dotum" panose="020B0600000101010101" pitchFamily="34" charset="-127"/>
                <a:cs typeface="Arial" charset="0"/>
              </a:rPr>
              <a:t>ή</a:t>
            </a:r>
            <a:endParaRPr lang="el-GR" sz="1200" b="1" dirty="0" smtClean="0">
              <a:effectLst>
                <a:outerShdw blurRad="38100" dist="38100" dir="2700000" algn="tl">
                  <a:srgbClr val="000000">
                    <a:alpha val="43137"/>
                  </a:srgbClr>
                </a:outerShdw>
              </a:effectLst>
              <a:latin typeface="Century Gothic" panose="020B0502020202020204" pitchFamily="34" charset="0"/>
              <a:ea typeface="Dotum" panose="020B0600000101010101" pitchFamily="34" charset="-127"/>
              <a:cs typeface="Arial" charset="0"/>
            </a:endParaRPr>
          </a:p>
          <a:p>
            <a:pPr>
              <a:defRPr/>
            </a:pPr>
            <a:r>
              <a:rPr lang="el-GR" sz="1200" b="1" dirty="0">
                <a:effectLst>
                  <a:outerShdw blurRad="38100" dist="38100" dir="2700000" algn="tl">
                    <a:srgbClr val="000000">
                      <a:alpha val="43137"/>
                    </a:srgbClr>
                  </a:outerShdw>
                </a:effectLst>
                <a:latin typeface="Century Gothic" panose="020B0502020202020204" pitchFamily="34" charset="0"/>
                <a:ea typeface="Dotum" panose="020B0600000101010101" pitchFamily="34" charset="-127"/>
                <a:cs typeface="Arial" charset="0"/>
              </a:rPr>
              <a:t> </a:t>
            </a:r>
            <a:r>
              <a:rPr lang="el-GR" sz="1200" b="1" dirty="0" smtClean="0">
                <a:effectLst>
                  <a:outerShdw blurRad="38100" dist="38100" dir="2700000" algn="tl">
                    <a:srgbClr val="000000">
                      <a:alpha val="43137"/>
                    </a:srgbClr>
                  </a:outerShdw>
                </a:effectLst>
                <a:latin typeface="Century Gothic" panose="020B0502020202020204" pitchFamily="34" charset="0"/>
                <a:ea typeface="Dotum" panose="020B0600000101010101" pitchFamily="34" charset="-127"/>
                <a:cs typeface="Arial" charset="0"/>
              </a:rPr>
              <a:t>                              Ιωάννα </a:t>
            </a:r>
            <a:r>
              <a:rPr lang="el-GR" sz="1200" b="1" dirty="0" err="1" smtClean="0">
                <a:effectLst>
                  <a:outerShdw blurRad="38100" dist="38100" dir="2700000" algn="tl">
                    <a:srgbClr val="000000">
                      <a:alpha val="43137"/>
                    </a:srgbClr>
                  </a:outerShdw>
                </a:effectLst>
                <a:latin typeface="Century Gothic" panose="020B0502020202020204" pitchFamily="34" charset="0"/>
                <a:ea typeface="Dotum" panose="020B0600000101010101" pitchFamily="34" charset="-127"/>
                <a:cs typeface="Arial" charset="0"/>
              </a:rPr>
              <a:t>Φακοντή</a:t>
            </a:r>
            <a:endParaRPr lang="el-GR" sz="1200" b="1" dirty="0" smtClean="0">
              <a:effectLst>
                <a:outerShdw blurRad="38100" dist="38100" dir="2700000" algn="tl">
                  <a:srgbClr val="000000">
                    <a:alpha val="43137"/>
                  </a:srgbClr>
                </a:outerShdw>
              </a:effectLst>
              <a:latin typeface="Century Gothic" panose="020B0502020202020204" pitchFamily="34" charset="0"/>
              <a:ea typeface="Dotum" panose="020B0600000101010101" pitchFamily="34" charset="-127"/>
              <a:cs typeface="Arial" charset="0"/>
            </a:endParaRPr>
          </a:p>
          <a:p>
            <a:pPr>
              <a:defRPr/>
            </a:pPr>
            <a:r>
              <a:rPr lang="el-GR" sz="1200" b="1" dirty="0">
                <a:effectLst>
                  <a:outerShdw blurRad="38100" dist="38100" dir="2700000" algn="tl">
                    <a:srgbClr val="000000">
                      <a:alpha val="43137"/>
                    </a:srgbClr>
                  </a:outerShdw>
                </a:effectLst>
                <a:latin typeface="Century Gothic" panose="020B0502020202020204" pitchFamily="34" charset="0"/>
                <a:ea typeface="Dotum" panose="020B0600000101010101" pitchFamily="34" charset="-127"/>
                <a:cs typeface="Arial" charset="0"/>
              </a:rPr>
              <a:t> </a:t>
            </a:r>
            <a:r>
              <a:rPr lang="el-GR" sz="1200" b="1" dirty="0" smtClean="0">
                <a:effectLst>
                  <a:outerShdw blurRad="38100" dist="38100" dir="2700000" algn="tl">
                    <a:srgbClr val="000000">
                      <a:alpha val="43137"/>
                    </a:srgbClr>
                  </a:outerShdw>
                </a:effectLst>
                <a:latin typeface="Century Gothic" panose="020B0502020202020204" pitchFamily="34" charset="0"/>
                <a:ea typeface="Dotum" panose="020B0600000101010101" pitchFamily="34" charset="-127"/>
                <a:cs typeface="Arial" charset="0"/>
              </a:rPr>
              <a:t>                                            </a:t>
            </a:r>
            <a:endParaRPr lang="en-US" sz="1200" b="1" dirty="0">
              <a:effectLst>
                <a:outerShdw blurRad="38100" dist="38100" dir="2700000" algn="tl">
                  <a:srgbClr val="000000">
                    <a:alpha val="43137"/>
                  </a:srgbClr>
                </a:outerShdw>
              </a:effectLst>
              <a:latin typeface="Century Gothic" panose="020B0502020202020204" pitchFamily="34" charset="0"/>
              <a:ea typeface="Dotum" panose="020B0600000101010101" pitchFamily="34" charset="-127"/>
              <a:cs typeface="Arial" charset="0"/>
            </a:endParaRPr>
          </a:p>
          <a:p>
            <a:pPr algn="ctr">
              <a:defRPr/>
            </a:pPr>
            <a:r>
              <a:rPr lang="el-GR" sz="1200" b="1" dirty="0">
                <a:effectLst>
                  <a:outerShdw blurRad="38100" dist="38100" dir="2700000" algn="tl">
                    <a:srgbClr val="000000">
                      <a:alpha val="43137"/>
                    </a:srgbClr>
                  </a:outerShdw>
                </a:effectLst>
                <a:latin typeface="Century Gothic" panose="020B0502020202020204" pitchFamily="34" charset="0"/>
                <a:ea typeface="Dotum" panose="020B0600000101010101" pitchFamily="34" charset="-127"/>
                <a:cs typeface="Arial" charset="0"/>
              </a:rPr>
              <a:t> </a:t>
            </a:r>
            <a:r>
              <a:rPr lang="el-GR" sz="1050" b="1" dirty="0">
                <a:effectLst>
                  <a:outerShdw blurRad="38100" dist="38100" dir="2700000" algn="tl">
                    <a:srgbClr val="000000">
                      <a:alpha val="43137"/>
                    </a:srgbClr>
                  </a:outerShdw>
                </a:effectLst>
                <a:latin typeface="Century Gothic" panose="020B0502020202020204" pitchFamily="34" charset="0"/>
                <a:ea typeface="Dotum" panose="020B0600000101010101" pitchFamily="34" charset="-127"/>
                <a:cs typeface="Arial" charset="0"/>
              </a:rPr>
              <a:t>  </a:t>
            </a:r>
            <a:endParaRPr lang="el-GR" sz="800" b="1" dirty="0">
              <a:ln w="12700">
                <a:solidFill>
                  <a:schemeClr val="tx2">
                    <a:satMod val="155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latin typeface="Dotum" panose="020B0600000101010101" pitchFamily="34" charset="-127"/>
              <a:ea typeface="Dotum" panose="020B0600000101010101" pitchFamily="34" charset="-127"/>
            </a:endParaRPr>
          </a:p>
        </p:txBody>
      </p:sp>
      <p:pic>
        <p:nvPicPr>
          <p:cNvPr id="5" name="Picture 4"/>
          <p:cNvPicPr>
            <a:picLocks noChangeAspect="1"/>
          </p:cNvPicPr>
          <p:nvPr/>
        </p:nvPicPr>
        <p:blipFill>
          <a:blip r:embed="rId2"/>
          <a:stretch>
            <a:fillRect/>
          </a:stretch>
        </p:blipFill>
        <p:spPr>
          <a:xfrm>
            <a:off x="203760" y="4100994"/>
            <a:ext cx="8803387" cy="1042506"/>
          </a:xfrm>
          <a:prstGeom prst="rect">
            <a:avLst/>
          </a:prstGeom>
        </p:spPr>
      </p:pic>
    </p:spTree>
    <p:extLst>
      <p:ext uri="{BB962C8B-B14F-4D97-AF65-F5344CB8AC3E}">
        <p14:creationId xmlns:p14="http://schemas.microsoft.com/office/powerpoint/2010/main" val="36947425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F34858C-3C39-4A48-BB1B-F640B2842F3F}"/>
              </a:ext>
            </a:extLst>
          </p:cNvPr>
          <p:cNvSpPr/>
          <p:nvPr/>
        </p:nvSpPr>
        <p:spPr>
          <a:xfrm>
            <a:off x="1268481" y="687865"/>
            <a:ext cx="6607038" cy="3877985"/>
          </a:xfrm>
          <a:prstGeom prst="rect">
            <a:avLst/>
          </a:prstGeom>
        </p:spPr>
        <p:txBody>
          <a:bodyPr wrap="square">
            <a:spAutoFit/>
          </a:bodyPr>
          <a:lstStyle/>
          <a:p>
            <a:r>
              <a:rPr lang="el-GR" sz="1200" b="1" dirty="0">
                <a:latin typeface="Century Gothic" panose="020B0502020202020204" pitchFamily="34" charset="0"/>
              </a:rPr>
              <a:t>Διδασκαλία 5-6</a:t>
            </a:r>
            <a:r>
              <a:rPr lang="el-GR" sz="1200" dirty="0" smtClean="0">
                <a:latin typeface="Century Gothic" panose="020B0502020202020204" pitchFamily="34" charset="0"/>
              </a:rPr>
              <a:t>: </a:t>
            </a:r>
            <a:r>
              <a:rPr lang="el-GR" sz="1200" dirty="0">
                <a:latin typeface="Century Gothic" panose="020B0502020202020204" pitchFamily="34" charset="0"/>
              </a:rPr>
              <a:t>«Φτιάχνουμε μια βάρκα, μια βάρκα μαγική…»</a:t>
            </a:r>
          </a:p>
          <a:p>
            <a:endParaRPr lang="el-GR" sz="1200" dirty="0">
              <a:latin typeface="Century Gothic" panose="020B0502020202020204" pitchFamily="34" charset="0"/>
            </a:endParaRPr>
          </a:p>
          <a:p>
            <a:pPr marL="257175" indent="-257175" algn="just">
              <a:buAutoNum type="arabicPeriod"/>
            </a:pPr>
            <a:r>
              <a:rPr lang="el-GR" sz="1200" dirty="0">
                <a:latin typeface="Century Gothic" panose="020B0502020202020204" pitchFamily="34" charset="0"/>
              </a:rPr>
              <a:t>Ένα γράμμα φτάνει στο σχολείο. Αποστολέας του γράμματος είναι η σπουδαία καλλιτέχνης κα </a:t>
            </a:r>
            <a:r>
              <a:rPr lang="el-GR" sz="1200" b="1" dirty="0">
                <a:latin typeface="Century Gothic" panose="020B0502020202020204" pitchFamily="34" charset="0"/>
              </a:rPr>
              <a:t>Τζούλια </a:t>
            </a:r>
            <a:r>
              <a:rPr lang="el-GR" sz="1200" b="1" dirty="0" err="1">
                <a:latin typeface="Century Gothic" panose="020B0502020202020204" pitchFamily="34" charset="0"/>
              </a:rPr>
              <a:t>Αστραίου</a:t>
            </a:r>
            <a:r>
              <a:rPr lang="el-GR" sz="1200" dirty="0">
                <a:latin typeface="Century Gothic" panose="020B0502020202020204" pitchFamily="34" charset="0"/>
              </a:rPr>
              <a:t>. Μέσα από το γράμμα της ενημερώνει τα παιδιά ότι ο κοινοτάρχης της μίλησε για τον προβληματισμό τους για την δημιουργία της βάρκας και των κούκλων. Θα μπορούσε να τους βοηθήσει έτσι προσκαλεί τα παιδιά  να την επισκεφτούν στο εργαστήρι της για να δει πως μπορεί να βοηθήσει.  Τα παιδιά απαντούν στο γράμμα της καλλιτέχνης.</a:t>
            </a:r>
          </a:p>
          <a:p>
            <a:pPr marL="257175" indent="-257175" algn="just">
              <a:buAutoNum type="arabicPeriod"/>
            </a:pPr>
            <a:r>
              <a:rPr lang="el-GR" sz="1200" dirty="0">
                <a:latin typeface="Century Gothic" panose="020B0502020202020204" pitchFamily="34" charset="0"/>
              </a:rPr>
              <a:t>Πραγματοποιείται η επίσκεψη στο εργαστήρι. Τα παιδιά γνωρίζονται με τις τεχνικές δημιουργίας υφαντών και παρατηρούν τα έργα τέχνης του καλλιτέχνη. Συζητούν με τον καλλιτέχνη για τις κατασκευές που επιθυμούν να φτιάξουν. </a:t>
            </a:r>
            <a:r>
              <a:rPr lang="el-GR" altLang="en-US" sz="1200" b="1" dirty="0">
                <a:solidFill>
                  <a:srgbClr val="0070C0"/>
                </a:solidFill>
                <a:latin typeface="Century Gothic" panose="020B0502020202020204" pitchFamily="34" charset="0"/>
              </a:rPr>
              <a:t> </a:t>
            </a:r>
          </a:p>
          <a:p>
            <a:pPr marL="257175" indent="-257175" algn="just">
              <a:buAutoNum type="arabicPeriod"/>
            </a:pPr>
            <a:r>
              <a:rPr lang="el-GR" altLang="en-US" sz="1200" dirty="0">
                <a:latin typeface="Century Gothic" panose="020B0502020202020204" pitchFamily="34" charset="0"/>
              </a:rPr>
              <a:t>Τα παιδιά παρουσιάζουν μέσα από το εικαστικό τους ημερολόγιο τι ακριβώς θέλουν να φτιάξουν (βάρκα και κούκλες).</a:t>
            </a:r>
          </a:p>
          <a:p>
            <a:pPr marL="257175" indent="-257175" algn="just">
              <a:buAutoNum type="arabicPeriod"/>
            </a:pPr>
            <a:r>
              <a:rPr lang="el-GR" altLang="en-US" sz="1200" dirty="0">
                <a:latin typeface="Century Gothic" panose="020B0502020202020204" pitchFamily="34" charset="0"/>
              </a:rPr>
              <a:t>Τα παιδιά πειραματίζονται με την τεχνική της υφαντικής δημιουργώντας μικρά υφαντά. </a:t>
            </a:r>
          </a:p>
          <a:p>
            <a:pPr marL="257175" indent="-257175" algn="just">
              <a:buAutoNum type="arabicPeriod"/>
            </a:pPr>
            <a:endParaRPr lang="el-GR" altLang="en-US" sz="1200" dirty="0">
              <a:latin typeface="Century Gothic" panose="020B0502020202020204" pitchFamily="34" charset="0"/>
            </a:endParaRPr>
          </a:p>
          <a:p>
            <a:endParaRPr lang="el-GR" sz="1200" dirty="0">
              <a:latin typeface="Century Gothic" panose="020B0502020202020204" pitchFamily="34" charset="0"/>
            </a:endParaRPr>
          </a:p>
          <a:p>
            <a:endParaRPr lang="el-GR" sz="1050" dirty="0">
              <a:latin typeface="Century Gothic" panose="020B0502020202020204" pitchFamily="34" charset="0"/>
            </a:endParaRPr>
          </a:p>
          <a:p>
            <a:endParaRPr lang="el-GR" sz="1050" dirty="0">
              <a:latin typeface="Century Gothic" panose="020B0502020202020204" pitchFamily="34" charset="0"/>
            </a:endParaRPr>
          </a:p>
          <a:p>
            <a:endParaRPr lang="el-GR" sz="1050" dirty="0">
              <a:latin typeface="Century Gothic" panose="020B0502020202020204" pitchFamily="34" charset="0"/>
            </a:endParaRPr>
          </a:p>
          <a:p>
            <a:endParaRPr lang="el-GR" sz="1050" dirty="0">
              <a:latin typeface="Century Gothic" panose="020B0502020202020204" pitchFamily="34" charset="0"/>
            </a:endParaRPr>
          </a:p>
        </p:txBody>
      </p:sp>
      <p:sp>
        <p:nvSpPr>
          <p:cNvPr id="3" name="Rectangle 2">
            <a:extLst>
              <a:ext uri="{FF2B5EF4-FFF2-40B4-BE49-F238E27FC236}">
                <a16:creationId xmlns:a16="http://schemas.microsoft.com/office/drawing/2014/main" xmlns="" id="{A10EBEC7-0CA8-41AF-829D-E60FDECA475C}"/>
              </a:ext>
            </a:extLst>
          </p:cNvPr>
          <p:cNvSpPr/>
          <p:nvPr/>
        </p:nvSpPr>
        <p:spPr>
          <a:xfrm>
            <a:off x="1268481" y="1958711"/>
            <a:ext cx="7018269" cy="253916"/>
          </a:xfrm>
          <a:prstGeom prst="rect">
            <a:avLst/>
          </a:prstGeom>
        </p:spPr>
        <p:txBody>
          <a:bodyPr wrap="square">
            <a:spAutoFit/>
          </a:bodyPr>
          <a:lstStyle/>
          <a:p>
            <a:pPr marL="257175" indent="-257175" algn="just">
              <a:buAutoNum type="arabicPeriod"/>
            </a:pPr>
            <a:endParaRPr lang="el-GR" altLang="en-US" sz="1050" dirty="0">
              <a:latin typeface="Century Gothic" panose="020B0502020202020204" pitchFamily="34" charset="0"/>
            </a:endParaRPr>
          </a:p>
        </p:txBody>
      </p:sp>
    </p:spTree>
    <p:extLst>
      <p:ext uri="{BB962C8B-B14F-4D97-AF65-F5344CB8AC3E}">
        <p14:creationId xmlns:p14="http://schemas.microsoft.com/office/powerpoint/2010/main" val="29157960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21</a:t>
            </a:fld>
            <a:endParaRPr lang="en"/>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390" y="189571"/>
            <a:ext cx="2748776" cy="2061582"/>
          </a:xfrm>
          <a:prstGeom prst="rect">
            <a:avLst/>
          </a:prstGeom>
          <a:ln>
            <a:noFill/>
          </a:ln>
          <a:effectLst>
            <a:softEdge rad="112500"/>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3778" y="1645029"/>
            <a:ext cx="4298795" cy="3224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4639" y="189571"/>
            <a:ext cx="3318449" cy="2488837"/>
          </a:xfrm>
          <a:prstGeom prst="rect">
            <a:avLst/>
          </a:prstGeom>
          <a:ln>
            <a:noFill/>
          </a:ln>
          <a:effectLst>
            <a:softEdge rad="112500"/>
          </a:effectLst>
        </p:spPr>
      </p:pic>
    </p:spTree>
    <p:extLst>
      <p:ext uri="{BB962C8B-B14F-4D97-AF65-F5344CB8AC3E}">
        <p14:creationId xmlns:p14="http://schemas.microsoft.com/office/powerpoint/2010/main" val="18809385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22</a:t>
            </a:fld>
            <a:endParaRPr lang="en"/>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0835" t="955" r="11217" b="-955"/>
          <a:stretch/>
        </p:blipFill>
        <p:spPr>
          <a:xfrm>
            <a:off x="5185316" y="66906"/>
            <a:ext cx="3642018" cy="350427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92037" y="421307"/>
            <a:ext cx="3247790" cy="243584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275993" y="2298768"/>
            <a:ext cx="2937551" cy="2203163"/>
          </a:xfrm>
          <a:prstGeom prst="rect">
            <a:avLst/>
          </a:prstGeom>
        </p:spPr>
      </p:pic>
    </p:spTree>
    <p:extLst>
      <p:ext uri="{BB962C8B-B14F-4D97-AF65-F5344CB8AC3E}">
        <p14:creationId xmlns:p14="http://schemas.microsoft.com/office/powerpoint/2010/main" val="8837091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F34858C-3C39-4A48-BB1B-F640B2842F3F}"/>
              </a:ext>
            </a:extLst>
          </p:cNvPr>
          <p:cNvSpPr/>
          <p:nvPr/>
        </p:nvSpPr>
        <p:spPr>
          <a:xfrm>
            <a:off x="1154181" y="680454"/>
            <a:ext cx="6680339" cy="3924151"/>
          </a:xfrm>
          <a:prstGeom prst="rect">
            <a:avLst/>
          </a:prstGeom>
        </p:spPr>
        <p:txBody>
          <a:bodyPr wrap="square">
            <a:spAutoFit/>
          </a:bodyPr>
          <a:lstStyle/>
          <a:p>
            <a:r>
              <a:rPr lang="el-GR" sz="1200" b="1" dirty="0">
                <a:latin typeface="Century Gothic" panose="020B0502020202020204" pitchFamily="34" charset="0"/>
              </a:rPr>
              <a:t>Διδασκαλία 7</a:t>
            </a:r>
            <a:r>
              <a:rPr lang="el-GR" sz="1200" dirty="0" smtClean="0">
                <a:latin typeface="Century Gothic" panose="020B0502020202020204" pitchFamily="34" charset="0"/>
              </a:rPr>
              <a:t>: </a:t>
            </a:r>
            <a:r>
              <a:rPr lang="el-GR" sz="1200" dirty="0">
                <a:latin typeface="Century Gothic" panose="020B0502020202020204" pitchFamily="34" charset="0"/>
              </a:rPr>
              <a:t>«Φτιάχνουμε μια βάρκα, μια βάρκα μαγική…»</a:t>
            </a:r>
          </a:p>
          <a:p>
            <a:endParaRPr lang="el-GR" sz="1200" dirty="0">
              <a:latin typeface="Century Gothic" panose="020B0502020202020204" pitchFamily="34" charset="0"/>
            </a:endParaRPr>
          </a:p>
          <a:p>
            <a:endParaRPr lang="el-GR" sz="1200" dirty="0">
              <a:latin typeface="Century Gothic" panose="020B0502020202020204" pitchFamily="34" charset="0"/>
            </a:endParaRPr>
          </a:p>
          <a:p>
            <a:pPr marL="257175" indent="-257175">
              <a:buAutoNum type="arabicPeriod"/>
            </a:pPr>
            <a:r>
              <a:rPr lang="el-GR" altLang="en-US" sz="1200" dirty="0">
                <a:latin typeface="Century Gothic" panose="020B0502020202020204" pitchFamily="34" charset="0"/>
              </a:rPr>
              <a:t>Τα παιδιά παρατηρούν διάφορα υφαντά μέσα από φωτογραφίες, από το διαδίκτυο καθώς και από βιβλία και υλικό που έχουν φέρει από το σπίτι τους.</a:t>
            </a:r>
          </a:p>
          <a:p>
            <a:pPr marL="257175" indent="-257175">
              <a:buAutoNum type="arabicPeriod"/>
            </a:pPr>
            <a:r>
              <a:rPr lang="el-GR" altLang="en-US" sz="1200" dirty="0">
                <a:latin typeface="Century Gothic" panose="020B0502020202020204" pitchFamily="34" charset="0"/>
              </a:rPr>
              <a:t>Επίσης μέσα από </a:t>
            </a:r>
            <a:r>
              <a:rPr lang="en-US" altLang="en-US" sz="1200" dirty="0">
                <a:latin typeface="Century Gothic" panose="020B0502020202020204" pitchFamily="34" charset="0"/>
              </a:rPr>
              <a:t>video </a:t>
            </a:r>
            <a:r>
              <a:rPr lang="el-GR" altLang="en-US" sz="1200" dirty="0">
                <a:latin typeface="Century Gothic" panose="020B0502020202020204" pitchFamily="34" charset="0"/>
              </a:rPr>
              <a:t>παρατηρούν την τεχνική της υφαντικής πως μπορεί να εφαρμοστεί με τη χρήση διαφόρων υλικών εκτός της κλωστής και του υφάσματος. </a:t>
            </a:r>
          </a:p>
          <a:p>
            <a:pPr marL="257175" indent="-257175">
              <a:buAutoNum type="arabicPeriod"/>
            </a:pPr>
            <a:r>
              <a:rPr lang="el-GR" altLang="en-US" sz="1200" dirty="0">
                <a:latin typeface="Century Gothic" panose="020B0502020202020204" pitchFamily="34" charset="0"/>
              </a:rPr>
              <a:t>Τα παιδιά πειραματίζονται σε ομάδες δημιουργώντας μικρά υφαντά με τη χρήση πλαστικού και χαρτιού. </a:t>
            </a:r>
          </a:p>
          <a:p>
            <a:pPr marL="257175" indent="-257175">
              <a:buAutoNum type="arabicPeriod"/>
            </a:pPr>
            <a:r>
              <a:rPr lang="el-GR" altLang="en-US" sz="1200" dirty="0">
                <a:latin typeface="Century Gothic" panose="020B0502020202020204" pitchFamily="34" charset="0"/>
              </a:rPr>
              <a:t>Τα παιδιά σκέφτονται πως θα μπορούσε το υφαντό τους να μεταμορφωθεί και να πάρει την μορφή ενός ανθρώπου.</a:t>
            </a:r>
          </a:p>
          <a:p>
            <a:pPr marL="257175" indent="-257175">
              <a:buAutoNum type="arabicPeriod"/>
            </a:pPr>
            <a:r>
              <a:rPr lang="el-GR" altLang="en-US" sz="1200" dirty="0">
                <a:latin typeface="Century Gothic" panose="020B0502020202020204" pitchFamily="34" charset="0"/>
              </a:rPr>
              <a:t>Τα παιδιά προβληματίζονται για την επιλογή των υλικών που έκαναν σε σχέση με το αν μπορούν να μεταμορφωθούν σε κούκλες αυτά τα υφαντά κ.τ.λ..</a:t>
            </a:r>
          </a:p>
          <a:p>
            <a:pPr marL="257175" indent="-257175">
              <a:buAutoNum type="arabicPeriod"/>
            </a:pPr>
            <a:r>
              <a:rPr lang="el-GR" altLang="en-US" sz="1200" dirty="0">
                <a:latin typeface="Century Gothic" panose="020B0502020202020204" pitchFamily="34" charset="0"/>
              </a:rPr>
              <a:t>Κάποια υλικά παρουσιάζουν δυσκολίες για την κατασκευή της κούκλας τους. </a:t>
            </a:r>
          </a:p>
          <a:p>
            <a:pPr marL="257175" indent="-257175">
              <a:buAutoNum type="arabicPeriod"/>
            </a:pPr>
            <a:r>
              <a:rPr lang="el-GR" altLang="en-US" sz="1200" dirty="0">
                <a:latin typeface="Century Gothic" panose="020B0502020202020204" pitchFamily="34" charset="0"/>
              </a:rPr>
              <a:t>Η κα </a:t>
            </a:r>
            <a:r>
              <a:rPr lang="el-GR" altLang="en-US" sz="1200" dirty="0" err="1">
                <a:latin typeface="Century Gothic" panose="020B0502020202020204" pitchFamily="34" charset="0"/>
              </a:rPr>
              <a:t>Τζουλία</a:t>
            </a:r>
            <a:r>
              <a:rPr lang="el-GR" altLang="en-US" sz="1200" dirty="0">
                <a:latin typeface="Century Gothic" panose="020B0502020202020204" pitchFamily="34" charset="0"/>
              </a:rPr>
              <a:t> έρχεται  στο σχολείο μας. Τα παιδιά παρουσιάζουν τα διάφορα υφαντά ου έφτιαξαν και αναφέρουν στην καλλιτέχνη τους προβληματισμούς τους.</a:t>
            </a:r>
          </a:p>
          <a:p>
            <a:pPr marL="257175" indent="-257175">
              <a:buAutoNum type="arabicPeriod"/>
            </a:pPr>
            <a:r>
              <a:rPr lang="el-GR" altLang="en-US" sz="1200" dirty="0">
                <a:latin typeface="Century Gothic" panose="020B0502020202020204" pitchFamily="34" charset="0"/>
              </a:rPr>
              <a:t>Η καλλιτέχνης κάνει τις εισηγήσεις της σε σχέση με τα υλικά που θα πρέπει να χρησιμοποιήσουν για το τελικό τους έργο.  </a:t>
            </a:r>
          </a:p>
          <a:p>
            <a:pPr marL="257175" indent="-257175">
              <a:buAutoNum type="arabicPeriod"/>
            </a:pPr>
            <a:endParaRPr lang="el-GR" altLang="en-US" sz="1200" dirty="0">
              <a:latin typeface="Century Gothic" panose="020B0502020202020204" pitchFamily="34" charset="0"/>
            </a:endParaRPr>
          </a:p>
          <a:p>
            <a:endParaRPr lang="el-GR" sz="1050" dirty="0">
              <a:latin typeface="Century Gothic" panose="020B0502020202020204" pitchFamily="34" charset="0"/>
            </a:endParaRPr>
          </a:p>
          <a:p>
            <a:endParaRPr lang="el-GR" sz="1050" dirty="0">
              <a:latin typeface="Century Gothic" panose="020B0502020202020204" pitchFamily="34" charset="0"/>
            </a:endParaRPr>
          </a:p>
        </p:txBody>
      </p:sp>
    </p:spTree>
    <p:extLst>
      <p:ext uri="{BB962C8B-B14F-4D97-AF65-F5344CB8AC3E}">
        <p14:creationId xmlns:p14="http://schemas.microsoft.com/office/powerpoint/2010/main" val="19976954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24</a:t>
            </a:fld>
            <a:endParaRPr lang="en"/>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6757" t="19295" r="10758" b="18482"/>
          <a:stretch/>
        </p:blipFill>
        <p:spPr>
          <a:xfrm>
            <a:off x="3448439" y="1579513"/>
            <a:ext cx="2796169" cy="3200401"/>
          </a:xfrm>
          <a:prstGeom prst="round2DiagRect">
            <a:avLst>
              <a:gd name="adj1" fmla="val 16667"/>
              <a:gd name="adj2" fmla="val 0"/>
            </a:avLst>
          </a:prstGeom>
          <a:ln w="88900" cap="sq">
            <a:solidFill>
              <a:srgbClr val="FFC000"/>
            </a:solidFill>
            <a:miter lim="800000"/>
          </a:ln>
          <a:effectLst>
            <a:outerShdw blurRad="254000" algn="tl" rotWithShape="0">
              <a:srgbClr val="000000">
                <a:alpha val="43000"/>
              </a:srgbClr>
            </a:outerShdw>
          </a:effectLst>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4878" t="-217" r="163" b="33658"/>
          <a:stretch/>
        </p:blipFill>
        <p:spPr>
          <a:xfrm>
            <a:off x="111512" y="178396"/>
            <a:ext cx="3083312" cy="3423449"/>
          </a:xfrm>
          <a:prstGeom prst="rect">
            <a:avLst/>
          </a:prstGeom>
          <a:solidFill>
            <a:srgbClr val="FFFFFF">
              <a:shade val="85000"/>
            </a:srgbClr>
          </a:solidFill>
          <a:ln w="889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057260" y="515105"/>
            <a:ext cx="3527703" cy="2645777"/>
          </a:xfrm>
          <a:prstGeom prst="ellipse">
            <a:avLst/>
          </a:prstGeom>
          <a:ln w="63500"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1631004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F34858C-3C39-4A48-BB1B-F640B2842F3F}"/>
              </a:ext>
            </a:extLst>
          </p:cNvPr>
          <p:cNvSpPr/>
          <p:nvPr/>
        </p:nvSpPr>
        <p:spPr>
          <a:xfrm>
            <a:off x="1193938" y="710271"/>
            <a:ext cx="6650521" cy="3277820"/>
          </a:xfrm>
          <a:prstGeom prst="rect">
            <a:avLst/>
          </a:prstGeom>
        </p:spPr>
        <p:txBody>
          <a:bodyPr wrap="square">
            <a:spAutoFit/>
          </a:bodyPr>
          <a:lstStyle/>
          <a:p>
            <a:pPr algn="just"/>
            <a:r>
              <a:rPr lang="el-GR" sz="1200" b="1" dirty="0" smtClean="0">
                <a:latin typeface="Century Gothic" panose="020B0502020202020204" pitchFamily="34" charset="0"/>
              </a:rPr>
              <a:t>Απρίλιος, Μάιος, Ιούνιος :</a:t>
            </a:r>
          </a:p>
          <a:p>
            <a:pPr algn="just"/>
            <a:endParaRPr lang="el-GR" sz="1200" b="1" dirty="0">
              <a:latin typeface="Century Gothic" panose="020B0502020202020204" pitchFamily="34" charset="0"/>
            </a:endParaRPr>
          </a:p>
          <a:p>
            <a:pPr algn="just"/>
            <a:r>
              <a:rPr lang="el-GR" sz="1200" b="1" dirty="0" smtClean="0">
                <a:latin typeface="Century Gothic" panose="020B0502020202020204" pitchFamily="34" charset="0"/>
              </a:rPr>
              <a:t>Δομημένο Παιγνίδι :8</a:t>
            </a:r>
            <a:r>
              <a:rPr lang="el-GR" sz="1200" b="1" dirty="0">
                <a:latin typeface="Century Gothic" panose="020B0502020202020204" pitchFamily="34" charset="0"/>
              </a:rPr>
              <a:t>, </a:t>
            </a:r>
            <a:r>
              <a:rPr lang="el-GR" sz="1200" b="1" dirty="0" smtClean="0">
                <a:latin typeface="Century Gothic" panose="020B0502020202020204" pitchFamily="34" charset="0"/>
              </a:rPr>
              <a:t>9,10:  </a:t>
            </a:r>
            <a:r>
              <a:rPr lang="el-GR" sz="1200" dirty="0">
                <a:latin typeface="Century Gothic" panose="020B0502020202020204" pitchFamily="34" charset="0"/>
              </a:rPr>
              <a:t>Δημιουργία υφαντών κούκλων και της βάρκας με την καθοδήγηση της </a:t>
            </a:r>
            <a:r>
              <a:rPr lang="el-GR" sz="1200" b="1" dirty="0" err="1">
                <a:latin typeface="Century Gothic" panose="020B0502020202020204" pitchFamily="34" charset="0"/>
              </a:rPr>
              <a:t>Τζούλιας</a:t>
            </a:r>
            <a:r>
              <a:rPr lang="el-GR" sz="1200" b="1" dirty="0">
                <a:latin typeface="Century Gothic" panose="020B0502020202020204" pitchFamily="34" charset="0"/>
              </a:rPr>
              <a:t> </a:t>
            </a:r>
            <a:r>
              <a:rPr lang="el-GR" sz="1200" b="1" dirty="0" err="1">
                <a:latin typeface="Century Gothic" panose="020B0502020202020204" pitchFamily="34" charset="0"/>
              </a:rPr>
              <a:t>Αστραίου</a:t>
            </a:r>
            <a:r>
              <a:rPr lang="el-GR" sz="1200" b="1" dirty="0">
                <a:latin typeface="Century Gothic" panose="020B0502020202020204" pitchFamily="34" charset="0"/>
              </a:rPr>
              <a:t> </a:t>
            </a:r>
          </a:p>
          <a:p>
            <a:endParaRPr lang="el-GR" sz="1200" dirty="0">
              <a:latin typeface="Century Gothic" panose="020B0502020202020204" pitchFamily="34" charset="0"/>
            </a:endParaRPr>
          </a:p>
          <a:p>
            <a:pPr marL="257175" indent="-257175">
              <a:buAutoNum type="arabicPeriod"/>
            </a:pPr>
            <a:r>
              <a:rPr lang="el-GR" sz="1200" dirty="0">
                <a:latin typeface="Century Gothic" panose="020B0502020202020204" pitchFamily="34" charset="0"/>
              </a:rPr>
              <a:t>Με την καθοδήγηση του καλλιτέχνη και την συνεργασία των γονιών τα παιδιά δημιουργούν τα τελικά τους έργα ώστε να δημιουργηθεί « Η βάρκα που δεν βούλιαξε».</a:t>
            </a:r>
          </a:p>
          <a:p>
            <a:pPr marL="257175" indent="-257175">
              <a:buAutoNum type="arabicPeriod"/>
            </a:pPr>
            <a:r>
              <a:rPr lang="el-GR" sz="1200" dirty="0">
                <a:latin typeface="Century Gothic" panose="020B0502020202020204" pitchFamily="34" charset="0"/>
              </a:rPr>
              <a:t>Τα παιδιά εργάζονται ανά ζευγάρια και δημιουργούν κάθε δυο παιδιά μια  κούκλα – ανθρώπινη μορφή με την τεχνική της υφαντικής. </a:t>
            </a:r>
          </a:p>
          <a:p>
            <a:pPr marL="257175" indent="-257175">
              <a:buAutoNum type="arabicPeriod"/>
            </a:pPr>
            <a:r>
              <a:rPr lang="el-GR" sz="1200" dirty="0">
                <a:latin typeface="Century Gothic" panose="020B0502020202020204" pitchFamily="34" charset="0"/>
              </a:rPr>
              <a:t>Οι γονείς συμμετέχουν ενεργά στην διαδικασία δημιουργίας του τελικού έργου. </a:t>
            </a:r>
          </a:p>
          <a:p>
            <a:pPr marL="257175" indent="-257175">
              <a:buAutoNum type="arabicPeriod"/>
            </a:pPr>
            <a:r>
              <a:rPr lang="el-GR" sz="1200" dirty="0">
                <a:latin typeface="Century Gothic" panose="020B0502020202020204" pitchFamily="34" charset="0"/>
              </a:rPr>
              <a:t>Τα παιδιά τελειοποιούν τα έργα τους.</a:t>
            </a:r>
          </a:p>
          <a:p>
            <a:endParaRPr lang="el-GR" sz="1050" dirty="0">
              <a:latin typeface="Century Gothic" panose="020B0502020202020204" pitchFamily="34" charset="0"/>
            </a:endParaRPr>
          </a:p>
          <a:p>
            <a:pPr marL="257175" indent="-257175">
              <a:buAutoNum type="arabicPeriod"/>
            </a:pPr>
            <a:endParaRPr lang="el-GR" sz="1050" dirty="0">
              <a:latin typeface="Century Gothic" panose="020B0502020202020204" pitchFamily="34" charset="0"/>
            </a:endParaRPr>
          </a:p>
          <a:p>
            <a:pPr marL="257175" indent="-257175">
              <a:buAutoNum type="arabicPeriod"/>
            </a:pPr>
            <a:endParaRPr lang="el-GR" sz="1050" dirty="0">
              <a:latin typeface="Century Gothic" panose="020B0502020202020204" pitchFamily="34" charset="0"/>
            </a:endParaRPr>
          </a:p>
          <a:p>
            <a:endParaRPr lang="el-GR" sz="1050" dirty="0">
              <a:latin typeface="Century Gothic" panose="020B0502020202020204" pitchFamily="34" charset="0"/>
            </a:endParaRPr>
          </a:p>
          <a:p>
            <a:endParaRPr lang="el-GR" sz="1050" dirty="0">
              <a:latin typeface="Century Gothic" panose="020B0502020202020204" pitchFamily="34" charset="0"/>
            </a:endParaRPr>
          </a:p>
          <a:p>
            <a:endParaRPr lang="el-GR" sz="1050" dirty="0">
              <a:latin typeface="Century Gothic" panose="020B0502020202020204" pitchFamily="34" charset="0"/>
            </a:endParaRPr>
          </a:p>
        </p:txBody>
      </p:sp>
    </p:spTree>
    <p:extLst>
      <p:ext uri="{BB962C8B-B14F-4D97-AF65-F5344CB8AC3E}">
        <p14:creationId xmlns:p14="http://schemas.microsoft.com/office/powerpoint/2010/main" val="37285294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DCDA315-B1A8-4A2C-87D0-3ED21109B757}"/>
              </a:ext>
            </a:extLst>
          </p:cNvPr>
          <p:cNvSpPr txBox="1"/>
          <p:nvPr/>
        </p:nvSpPr>
        <p:spPr>
          <a:xfrm>
            <a:off x="1159962" y="1261329"/>
            <a:ext cx="6534741" cy="2423740"/>
          </a:xfrm>
          <a:prstGeom prst="rect">
            <a:avLst/>
          </a:prstGeom>
          <a:noFill/>
        </p:spPr>
        <p:txBody>
          <a:bodyPr wrap="square" rtlCol="0">
            <a:spAutoFit/>
          </a:bodyPr>
          <a:lstStyle/>
          <a:p>
            <a:r>
              <a:rPr lang="el-GR" sz="1200" b="1" dirty="0" smtClean="0">
                <a:latin typeface="Century Gothic" panose="020B0502020202020204" pitchFamily="34" charset="0"/>
              </a:rPr>
              <a:t> Μάιος , Ιούνιος </a:t>
            </a:r>
          </a:p>
          <a:p>
            <a:endParaRPr lang="el-GR" sz="1200" b="1" dirty="0">
              <a:latin typeface="Century Gothic" panose="020B0502020202020204" pitchFamily="34" charset="0"/>
            </a:endParaRPr>
          </a:p>
          <a:p>
            <a:r>
              <a:rPr lang="el-GR" sz="1200" b="1" dirty="0" err="1" smtClean="0">
                <a:latin typeface="Century Gothic" panose="020B0502020202020204" pitchFamily="34" charset="0"/>
              </a:rPr>
              <a:t>Διδσκαλία</a:t>
            </a:r>
            <a:r>
              <a:rPr lang="el-GR" sz="1200" b="1" dirty="0" smtClean="0">
                <a:latin typeface="Century Gothic" panose="020B0502020202020204" pitchFamily="34" charset="0"/>
              </a:rPr>
              <a:t> </a:t>
            </a:r>
            <a:r>
              <a:rPr lang="el-GR" sz="1200" b="1" dirty="0" smtClean="0">
                <a:effectLst>
                  <a:outerShdw blurRad="38100" dist="38100" dir="2700000" algn="tl">
                    <a:srgbClr val="000000">
                      <a:alpha val="43137"/>
                    </a:srgbClr>
                  </a:outerShdw>
                </a:effectLst>
                <a:latin typeface="Century Gothic" panose="020B0502020202020204" pitchFamily="34" charset="0"/>
              </a:rPr>
              <a:t>11 -12 </a:t>
            </a:r>
            <a:r>
              <a:rPr lang="el-GR" sz="1200" dirty="0">
                <a:effectLst>
                  <a:outerShdw blurRad="38100" dist="38100" dir="2700000" algn="tl">
                    <a:srgbClr val="000000">
                      <a:alpha val="43137"/>
                    </a:srgbClr>
                  </a:outerShdw>
                </a:effectLst>
                <a:latin typeface="Century Gothic" panose="020B0502020202020204" pitchFamily="34" charset="0"/>
              </a:rPr>
              <a:t>Ένα τραγούδι για σένα…</a:t>
            </a:r>
          </a:p>
          <a:p>
            <a:r>
              <a:rPr lang="el-GR" sz="1200" dirty="0">
                <a:latin typeface="Century Gothic" panose="020B0502020202020204" pitchFamily="34" charset="0"/>
              </a:rPr>
              <a:t> </a:t>
            </a:r>
          </a:p>
          <a:p>
            <a:pPr marL="257175" indent="-257175">
              <a:buAutoNum type="arabicPeriod"/>
            </a:pPr>
            <a:r>
              <a:rPr lang="el-GR" sz="1200" dirty="0">
                <a:latin typeface="Century Gothic" panose="020B0502020202020204" pitchFamily="34" charset="0"/>
              </a:rPr>
              <a:t>Αν τα παιδάκια της βάρκας μας τραγούδαγαν ποιο τραγούδι θα μας </a:t>
            </a:r>
            <a:r>
              <a:rPr lang="el-GR" sz="1200" dirty="0" smtClean="0">
                <a:latin typeface="Century Gothic" panose="020B0502020202020204" pitchFamily="34" charset="0"/>
              </a:rPr>
              <a:t>έλεγαν; Τα </a:t>
            </a:r>
            <a:r>
              <a:rPr lang="el-GR" sz="1200" dirty="0">
                <a:latin typeface="Century Gothic" panose="020B0502020202020204" pitchFamily="34" charset="0"/>
              </a:rPr>
              <a:t>παιδιά δημιουργούν αρχικά ένα μικρό ποίημα.</a:t>
            </a:r>
          </a:p>
          <a:p>
            <a:pPr marL="257175" indent="-257175">
              <a:buAutoNum type="arabicPeriod"/>
            </a:pPr>
            <a:r>
              <a:rPr lang="el-GR" sz="1200" dirty="0">
                <a:latin typeface="Century Gothic" panose="020B0502020202020204" pitchFamily="34" charset="0"/>
              </a:rPr>
              <a:t>Τα παιδιά προβληματίζονται πως θα μπορούσε το ποίημα μας να γίνει τραγούδι.</a:t>
            </a:r>
          </a:p>
          <a:p>
            <a:pPr marL="257175" indent="-257175">
              <a:buAutoNum type="arabicPeriod"/>
            </a:pPr>
            <a:r>
              <a:rPr lang="el-GR" sz="1200" dirty="0">
                <a:latin typeface="Century Gothic" panose="020B0502020202020204" pitchFamily="34" charset="0"/>
              </a:rPr>
              <a:t> Ο </a:t>
            </a:r>
            <a:r>
              <a:rPr lang="el-GR" sz="1200" dirty="0" smtClean="0">
                <a:latin typeface="Century Gothic" panose="020B0502020202020204" pitchFamily="34" charset="0"/>
              </a:rPr>
              <a:t>στιχουργός </a:t>
            </a:r>
            <a:r>
              <a:rPr lang="el-GR" sz="1200" dirty="0">
                <a:latin typeface="Century Gothic" panose="020B0502020202020204" pitchFamily="34" charset="0"/>
              </a:rPr>
              <a:t>και συνθέτης </a:t>
            </a:r>
            <a:r>
              <a:rPr lang="el-GR" sz="1200" b="1" dirty="0">
                <a:latin typeface="Century Gothic" panose="020B0502020202020204" pitchFamily="34" charset="0"/>
              </a:rPr>
              <a:t>Γιώργος Χατζηπιερης </a:t>
            </a:r>
            <a:r>
              <a:rPr lang="el-GR" sz="1200" dirty="0">
                <a:latin typeface="Century Gothic" panose="020B0502020202020204" pitchFamily="34" charset="0"/>
              </a:rPr>
              <a:t>θα μας βοηθήσει να μετατρέψουμε το ποίημα σε τραγούδι.  </a:t>
            </a:r>
          </a:p>
          <a:p>
            <a:pPr marL="257175" indent="-257175">
              <a:buAutoNum type="arabicPeriod"/>
            </a:pPr>
            <a:r>
              <a:rPr lang="el-GR" sz="1200" dirty="0">
                <a:latin typeface="Century Gothic" panose="020B0502020202020204" pitchFamily="34" charset="0"/>
              </a:rPr>
              <a:t>Ο Χατζηπιερης παρουσιάζει στα παιδιά το τραγούδι τους. </a:t>
            </a:r>
          </a:p>
          <a:p>
            <a:endParaRPr lang="el-GR" sz="1050" dirty="0">
              <a:latin typeface="Century Gothic" panose="020B0502020202020204" pitchFamily="34" charset="0"/>
            </a:endParaRPr>
          </a:p>
          <a:p>
            <a:endParaRPr lang="el-GR" sz="1050" dirty="0">
              <a:latin typeface="Century Gothic" panose="020B0502020202020204" pitchFamily="34" charset="0"/>
            </a:endParaRPr>
          </a:p>
          <a:p>
            <a:endParaRPr lang="en-US" sz="1050" dirty="0">
              <a:latin typeface="Century Gothic" panose="020B0502020202020204" pitchFamily="34" charset="0"/>
            </a:endParaRPr>
          </a:p>
        </p:txBody>
      </p:sp>
    </p:spTree>
    <p:extLst>
      <p:ext uri="{BB962C8B-B14F-4D97-AF65-F5344CB8AC3E}">
        <p14:creationId xmlns:p14="http://schemas.microsoft.com/office/powerpoint/2010/main" val="21152852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27</a:t>
            </a:fld>
            <a:endParaRPr lang="en"/>
          </a:p>
        </p:txBody>
      </p:sp>
      <p:sp>
        <p:nvSpPr>
          <p:cNvPr id="3" name="Rectangle 2"/>
          <p:cNvSpPr/>
          <p:nvPr/>
        </p:nvSpPr>
        <p:spPr>
          <a:xfrm>
            <a:off x="919537" y="1397309"/>
            <a:ext cx="7304926" cy="2369880"/>
          </a:xfrm>
          <a:prstGeom prst="rect">
            <a:avLst/>
          </a:prstGeom>
        </p:spPr>
        <p:txBody>
          <a:bodyPr wrap="square">
            <a:spAutoFit/>
          </a:bodyPr>
          <a:lstStyle/>
          <a:p>
            <a:r>
              <a:rPr lang="el-GR" sz="1800" b="1" dirty="0" smtClean="0">
                <a:latin typeface="Century Gothic" panose="020B0502020202020204" pitchFamily="34" charset="0"/>
              </a:rPr>
              <a:t>Εργαστήρι </a:t>
            </a:r>
            <a:r>
              <a:rPr lang="el-GR" sz="1800" b="1" dirty="0" err="1" smtClean="0">
                <a:latin typeface="Century Gothic" panose="020B0502020202020204" pitchFamily="34" charset="0"/>
              </a:rPr>
              <a:t>Ενσυνάισθησης</a:t>
            </a:r>
            <a:r>
              <a:rPr lang="el-GR" sz="1800" b="1" dirty="0" smtClean="0">
                <a:latin typeface="Century Gothic" panose="020B0502020202020204" pitchFamily="34" charset="0"/>
              </a:rPr>
              <a:t> με γονείς, τον συγγραφέα του παραμυθιού «Η βάρκα που δεν βούλιαζε» και 3 εμψυχωτές(ο ένας αραβόφωνος, η </a:t>
            </a:r>
            <a:r>
              <a:rPr lang="el-GR" sz="1800" b="1" dirty="0" err="1" smtClean="0">
                <a:latin typeface="Century Gothic" panose="020B0502020202020204" pitchFamily="34" charset="0"/>
              </a:rPr>
              <a:t>Αμάνη</a:t>
            </a:r>
            <a:r>
              <a:rPr lang="el-GR" sz="1800" b="1" dirty="0" smtClean="0">
                <a:latin typeface="Century Gothic" panose="020B0502020202020204" pitchFamily="34" charset="0"/>
              </a:rPr>
              <a:t>) .</a:t>
            </a:r>
            <a:endParaRPr lang="en-US" sz="1800" b="1" dirty="0" smtClean="0">
              <a:latin typeface="Century Gothic" panose="020B0502020202020204" pitchFamily="34" charset="0"/>
            </a:endParaRPr>
          </a:p>
          <a:p>
            <a:endParaRPr lang="el-GR" b="1" dirty="0" smtClean="0">
              <a:latin typeface="Century Gothic" panose="020B0502020202020204" pitchFamily="34" charset="0"/>
            </a:endParaRPr>
          </a:p>
          <a:p>
            <a:r>
              <a:rPr lang="el-GR" sz="2000" dirty="0" smtClean="0">
                <a:latin typeface="Century Gothic" panose="020B0502020202020204" pitchFamily="34" charset="0"/>
              </a:rPr>
              <a:t>Το εργαστήρι αναβλήθηκε λόγω των μέτρων που πάρθηκαν για τον </a:t>
            </a:r>
            <a:r>
              <a:rPr lang="el-GR" sz="2000" dirty="0" err="1" smtClean="0">
                <a:latin typeface="Century Gothic" panose="020B0502020202020204" pitchFamily="34" charset="0"/>
              </a:rPr>
              <a:t>Κορωνοϊο</a:t>
            </a:r>
            <a:r>
              <a:rPr lang="el-GR" sz="2000" dirty="0" smtClean="0">
                <a:latin typeface="Century Gothic" panose="020B0502020202020204" pitchFamily="34" charset="0"/>
              </a:rPr>
              <a:t>. Παραθέτουμε την πρόσκληση προς τους γονείς και  την πορεία των προγραμματισμένων δραστηριοτήτων.</a:t>
            </a:r>
            <a:endParaRPr lang="el-GR" sz="2000" dirty="0">
              <a:latin typeface="Century Gothic" panose="020B0502020202020204" pitchFamily="34" charset="0"/>
            </a:endParaRPr>
          </a:p>
        </p:txBody>
      </p:sp>
    </p:spTree>
    <p:extLst>
      <p:ext uri="{BB962C8B-B14F-4D97-AF65-F5344CB8AC3E}">
        <p14:creationId xmlns:p14="http://schemas.microsoft.com/office/powerpoint/2010/main" val="29857357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28</a:t>
            </a:fld>
            <a:endParaRPr lang="en"/>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245" y="0"/>
            <a:ext cx="3996969" cy="53292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59715">
            <a:off x="4882954" y="-40668"/>
            <a:ext cx="3857625" cy="51435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6696569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29</a:t>
            </a:fld>
            <a:endParaRPr lang="en"/>
          </a:p>
        </p:txBody>
      </p:sp>
      <p:pic>
        <p:nvPicPr>
          <p:cNvPr id="5" name="Picture 4"/>
          <p:cNvPicPr>
            <a:picLocks noChangeAspect="1"/>
          </p:cNvPicPr>
          <p:nvPr/>
        </p:nvPicPr>
        <p:blipFill rotWithShape="1">
          <a:blip r:embed="rId2"/>
          <a:srcRect l="35393" t="20323" r="35618" b="8358"/>
          <a:stretch/>
        </p:blipFill>
        <p:spPr>
          <a:xfrm>
            <a:off x="2291138" y="256854"/>
            <a:ext cx="4048017" cy="462337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5018429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666B68E-1416-43BA-8097-EC936D825F26}"/>
              </a:ext>
            </a:extLst>
          </p:cNvPr>
          <p:cNvSpPr/>
          <p:nvPr/>
        </p:nvSpPr>
        <p:spPr>
          <a:xfrm>
            <a:off x="1523732" y="877458"/>
            <a:ext cx="6442656" cy="2146742"/>
          </a:xfrm>
          <a:prstGeom prst="rect">
            <a:avLst/>
          </a:prstGeom>
        </p:spPr>
        <p:txBody>
          <a:bodyPr wrap="square">
            <a:spAutoFit/>
          </a:bodyPr>
          <a:lstStyle/>
          <a:p>
            <a:pPr algn="ctr">
              <a:defRPr/>
            </a:pPr>
            <a:r>
              <a:rPr lang="el-GR" sz="1869" b="1" dirty="0">
                <a:ln w="12700">
                  <a:solidFill>
                    <a:schemeClr val="tx2">
                      <a:satMod val="155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ea typeface="Calibri" pitchFamily="34" charset="0"/>
              </a:rPr>
              <a:t>   </a:t>
            </a:r>
            <a:r>
              <a:rPr lang="el-GR" sz="3300" b="1" dirty="0">
                <a:ln w="12700">
                  <a:solidFill>
                    <a:schemeClr val="tx2">
                      <a:satMod val="155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latin typeface="Dotum" panose="020B0600000101010101" pitchFamily="34" charset="-127"/>
                <a:ea typeface="Dotum" panose="020B0600000101010101" pitchFamily="34" charset="-127"/>
              </a:rPr>
              <a:t> </a:t>
            </a:r>
            <a:r>
              <a:rPr lang="en-US" sz="3300" b="1" dirty="0">
                <a:ln w="12700">
                  <a:solidFill>
                    <a:schemeClr val="tx2">
                      <a:satMod val="155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latin typeface="Dotum" panose="020B0600000101010101" pitchFamily="34" charset="-127"/>
                <a:ea typeface="Dotum" panose="020B0600000101010101" pitchFamily="34" charset="-127"/>
              </a:rPr>
              <a:t>“</a:t>
            </a:r>
            <a:r>
              <a:rPr lang="el-GR" sz="3300" b="1" dirty="0">
                <a:ln w="12700">
                  <a:solidFill>
                    <a:schemeClr val="tx2">
                      <a:satMod val="155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latin typeface="Dotum" panose="020B0600000101010101" pitchFamily="34" charset="-127"/>
                <a:ea typeface="Dotum" panose="020B0600000101010101" pitchFamily="34" charset="-127"/>
              </a:rPr>
              <a:t>Ζω ειρηνικά… </a:t>
            </a:r>
          </a:p>
          <a:p>
            <a:pPr algn="ctr">
              <a:defRPr/>
            </a:pPr>
            <a:r>
              <a:rPr lang="el-GR" sz="4500" b="1" dirty="0">
                <a:ln w="12700">
                  <a:solidFill>
                    <a:schemeClr val="tx2">
                      <a:satMod val="155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latin typeface="Century Gothic" panose="020B0502020202020204" pitchFamily="34" charset="0"/>
                <a:ea typeface="Dotum" panose="020B0600000101010101" pitchFamily="34" charset="-127"/>
              </a:rPr>
              <a:t>Μια βάρκα που δεν βούλιαζε</a:t>
            </a:r>
            <a:r>
              <a:rPr lang="en-US" sz="4500" b="1" dirty="0">
                <a:ln w="12700">
                  <a:solidFill>
                    <a:schemeClr val="tx2">
                      <a:satMod val="155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latin typeface="Century Gothic" panose="020B0502020202020204" pitchFamily="34" charset="0"/>
                <a:ea typeface="Dotum" panose="020B0600000101010101" pitchFamily="34" charset="-127"/>
              </a:rPr>
              <a:t>”</a:t>
            </a:r>
            <a:r>
              <a:rPr lang="el-GR" sz="1050" b="1" dirty="0">
                <a:solidFill>
                  <a:schemeClr val="accent2">
                    <a:lumMod val="60000"/>
                    <a:lumOff val="40000"/>
                  </a:schemeClr>
                </a:solidFill>
              </a:rPr>
              <a:t/>
            </a:r>
            <a:br>
              <a:rPr lang="el-GR" sz="1050" b="1" dirty="0">
                <a:solidFill>
                  <a:schemeClr val="accent2">
                    <a:lumMod val="60000"/>
                    <a:lumOff val="40000"/>
                  </a:schemeClr>
                </a:solidFill>
              </a:rPr>
            </a:br>
            <a:endParaRPr lang="en-US" sz="1050" b="1" dirty="0">
              <a:solidFill>
                <a:schemeClr val="accent2">
                  <a:lumMod val="60000"/>
                  <a:lumOff val="40000"/>
                </a:schemeClr>
              </a:solidFill>
              <a:latin typeface="Arial" charset="0"/>
              <a:cs typeface="Arial" charset="0"/>
            </a:endParaRPr>
          </a:p>
        </p:txBody>
      </p:sp>
      <p:sp>
        <p:nvSpPr>
          <p:cNvPr id="3" name="Rectangle 6">
            <a:extLst>
              <a:ext uri="{FF2B5EF4-FFF2-40B4-BE49-F238E27FC236}">
                <a16:creationId xmlns:a16="http://schemas.microsoft.com/office/drawing/2014/main" xmlns="" id="{0DDA606F-DCF4-4070-B05F-16A20C1D0F49}"/>
              </a:ext>
            </a:extLst>
          </p:cNvPr>
          <p:cNvSpPr/>
          <p:nvPr/>
        </p:nvSpPr>
        <p:spPr>
          <a:xfrm>
            <a:off x="1301151" y="4032639"/>
            <a:ext cx="3218160" cy="461665"/>
          </a:xfrm>
          <a:prstGeom prst="rect">
            <a:avLst/>
          </a:prstGeom>
        </p:spPr>
        <p:txBody>
          <a:bodyPr wrap="square">
            <a:spAutoFit/>
          </a:bodyPr>
          <a:lstStyle/>
          <a:p>
            <a:pPr>
              <a:defRPr/>
            </a:pPr>
            <a:r>
              <a:rPr lang="el-GR" sz="1200" b="1" dirty="0">
                <a:effectLst>
                  <a:outerShdw blurRad="38100" dist="38100" dir="2700000" algn="tl">
                    <a:srgbClr val="000000">
                      <a:alpha val="43137"/>
                    </a:srgbClr>
                  </a:outerShdw>
                </a:effectLst>
                <a:latin typeface="Century Gothic" panose="020B0502020202020204" pitchFamily="34" charset="0"/>
                <a:ea typeface="Dotum" panose="020B0600000101010101" pitchFamily="34" charset="-127"/>
                <a:cs typeface="Arial" charset="0"/>
              </a:rPr>
              <a:t>Δημόσιο Νηπιαγωγείο Γ΄ </a:t>
            </a:r>
            <a:r>
              <a:rPr lang="el-GR" sz="1200" b="1" dirty="0" err="1">
                <a:effectLst>
                  <a:outerShdw blurRad="38100" dist="38100" dir="2700000" algn="tl">
                    <a:srgbClr val="000000">
                      <a:alpha val="43137"/>
                    </a:srgbClr>
                  </a:outerShdw>
                </a:effectLst>
                <a:latin typeface="Century Gothic" panose="020B0502020202020204" pitchFamily="34" charset="0"/>
                <a:ea typeface="Dotum" panose="020B0600000101010101" pitchFamily="34" charset="-127"/>
                <a:cs typeface="Arial" charset="0"/>
              </a:rPr>
              <a:t>Καϊμακλίου</a:t>
            </a:r>
            <a:endParaRPr lang="el-GR" sz="1200" b="1" dirty="0">
              <a:effectLst>
                <a:outerShdw blurRad="38100" dist="38100" dir="2700000" algn="tl">
                  <a:srgbClr val="000000">
                    <a:alpha val="43137"/>
                  </a:srgbClr>
                </a:outerShdw>
              </a:effectLst>
              <a:latin typeface="Century Gothic" panose="020B0502020202020204" pitchFamily="34" charset="0"/>
              <a:ea typeface="Dotum" panose="020B0600000101010101" pitchFamily="34" charset="-127"/>
              <a:cs typeface="Arial" charset="0"/>
            </a:endParaRPr>
          </a:p>
          <a:p>
            <a:pPr>
              <a:defRPr/>
            </a:pPr>
            <a:r>
              <a:rPr lang="el-GR" sz="1200" b="1" dirty="0">
                <a:effectLst>
                  <a:outerShdw blurRad="38100" dist="38100" dir="2700000" algn="tl">
                    <a:srgbClr val="000000">
                      <a:alpha val="43137"/>
                    </a:srgbClr>
                  </a:outerShdw>
                </a:effectLst>
                <a:latin typeface="Century Gothic" panose="020B0502020202020204" pitchFamily="34" charset="0"/>
                <a:ea typeface="Dotum" panose="020B0600000101010101" pitchFamily="34" charset="-127"/>
                <a:cs typeface="Arial" charset="0"/>
              </a:rPr>
              <a:t>Σχολική Χρονιά: 2019-2020</a:t>
            </a:r>
          </a:p>
        </p:txBody>
      </p:sp>
      <p:sp>
        <p:nvSpPr>
          <p:cNvPr id="4" name="Rectangle 7">
            <a:extLst>
              <a:ext uri="{FF2B5EF4-FFF2-40B4-BE49-F238E27FC236}">
                <a16:creationId xmlns:a16="http://schemas.microsoft.com/office/drawing/2014/main" xmlns="" id="{2229C034-DA3D-4002-9F2E-8AC024927EA9}"/>
              </a:ext>
            </a:extLst>
          </p:cNvPr>
          <p:cNvSpPr/>
          <p:nvPr/>
        </p:nvSpPr>
        <p:spPr>
          <a:xfrm>
            <a:off x="4225765" y="3961296"/>
            <a:ext cx="3740624" cy="830997"/>
          </a:xfrm>
          <a:prstGeom prst="rect">
            <a:avLst/>
          </a:prstGeom>
        </p:spPr>
        <p:txBody>
          <a:bodyPr wrap="square">
            <a:spAutoFit/>
          </a:bodyPr>
          <a:lstStyle/>
          <a:p>
            <a:pPr>
              <a:defRPr/>
            </a:pPr>
            <a:r>
              <a:rPr lang="el-GR" sz="1200" b="1" dirty="0">
                <a:effectLst>
                  <a:outerShdw blurRad="38100" dist="38100" dir="2700000" algn="tl">
                    <a:srgbClr val="000000">
                      <a:alpha val="43137"/>
                    </a:srgbClr>
                  </a:outerShdw>
                </a:effectLst>
                <a:latin typeface="Century Gothic" panose="020B0502020202020204" pitchFamily="34" charset="0"/>
                <a:ea typeface="Dotum" panose="020B0600000101010101" pitchFamily="34" charset="-127"/>
                <a:cs typeface="Arial" charset="0"/>
              </a:rPr>
              <a:t>Διευθύνουσα: Νίκη </a:t>
            </a:r>
            <a:r>
              <a:rPr lang="el-GR" sz="1200" b="1" dirty="0" err="1">
                <a:effectLst>
                  <a:outerShdw blurRad="38100" dist="38100" dir="2700000" algn="tl">
                    <a:srgbClr val="000000">
                      <a:alpha val="43137"/>
                    </a:srgbClr>
                  </a:outerShdw>
                </a:effectLst>
                <a:latin typeface="Century Gothic" panose="020B0502020202020204" pitchFamily="34" charset="0"/>
                <a:ea typeface="Dotum" panose="020B0600000101010101" pitchFamily="34" charset="-127"/>
                <a:cs typeface="Arial" charset="0"/>
              </a:rPr>
              <a:t>Χατζηγαβριήλ-Σιεκκέρη</a:t>
            </a:r>
            <a:r>
              <a:rPr lang="el-GR" sz="1200" b="1" dirty="0">
                <a:effectLst>
                  <a:outerShdw blurRad="38100" dist="38100" dir="2700000" algn="tl">
                    <a:srgbClr val="000000">
                      <a:alpha val="43137"/>
                    </a:srgbClr>
                  </a:outerShdw>
                </a:effectLst>
                <a:latin typeface="Century Gothic" panose="020B0502020202020204" pitchFamily="34" charset="0"/>
                <a:ea typeface="Dotum" panose="020B0600000101010101" pitchFamily="34" charset="-127"/>
                <a:cs typeface="Arial" charset="0"/>
              </a:rPr>
              <a:t> </a:t>
            </a:r>
          </a:p>
          <a:p>
            <a:pPr>
              <a:defRPr/>
            </a:pPr>
            <a:r>
              <a:rPr lang="el-GR" sz="1200" b="1" dirty="0">
                <a:effectLst>
                  <a:outerShdw blurRad="38100" dist="38100" dir="2700000" algn="tl">
                    <a:srgbClr val="000000">
                      <a:alpha val="43137"/>
                    </a:srgbClr>
                  </a:outerShdw>
                </a:effectLst>
                <a:latin typeface="Century Gothic" panose="020B0502020202020204" pitchFamily="34" charset="0"/>
                <a:ea typeface="Dotum" panose="020B0600000101010101" pitchFamily="34" charset="-127"/>
                <a:cs typeface="Arial" charset="0"/>
              </a:rPr>
              <a:t> Εκπαιδευτικοί: </a:t>
            </a:r>
            <a:r>
              <a:rPr lang="el-GR" sz="1200" b="1" dirty="0" err="1">
                <a:effectLst>
                  <a:outerShdw blurRad="38100" dist="38100" dir="2700000" algn="tl">
                    <a:srgbClr val="000000">
                      <a:alpha val="43137"/>
                    </a:srgbClr>
                  </a:outerShdw>
                </a:effectLst>
                <a:latin typeface="Century Gothic" panose="020B0502020202020204" pitchFamily="34" charset="0"/>
                <a:ea typeface="Dotum" panose="020B0600000101010101" pitchFamily="34" charset="-127"/>
                <a:cs typeface="Arial" charset="0"/>
              </a:rPr>
              <a:t>Χρύσω</a:t>
            </a:r>
            <a:r>
              <a:rPr lang="el-GR" sz="1200" b="1" dirty="0">
                <a:effectLst>
                  <a:outerShdw blurRad="38100" dist="38100" dir="2700000" algn="tl">
                    <a:srgbClr val="000000">
                      <a:alpha val="43137"/>
                    </a:srgbClr>
                  </a:outerShdw>
                </a:effectLst>
                <a:latin typeface="Century Gothic" panose="020B0502020202020204" pitchFamily="34" charset="0"/>
                <a:ea typeface="Dotum" panose="020B0600000101010101" pitchFamily="34" charset="-127"/>
                <a:cs typeface="Arial" charset="0"/>
              </a:rPr>
              <a:t> Δημητρίου</a:t>
            </a:r>
          </a:p>
          <a:p>
            <a:pPr>
              <a:defRPr/>
            </a:pPr>
            <a:r>
              <a:rPr lang="el-GR" sz="1200" b="1" dirty="0">
                <a:effectLst>
                  <a:outerShdw blurRad="38100" dist="38100" dir="2700000" algn="tl">
                    <a:srgbClr val="000000">
                      <a:alpha val="43137"/>
                    </a:srgbClr>
                  </a:outerShdw>
                </a:effectLst>
                <a:latin typeface="Century Gothic" panose="020B0502020202020204" pitchFamily="34" charset="0"/>
                <a:ea typeface="Dotum" panose="020B0600000101010101" pitchFamily="34" charset="-127"/>
                <a:cs typeface="Arial" charset="0"/>
              </a:rPr>
              <a:t>                          Δήμητρα Δημητρίου</a:t>
            </a:r>
            <a:endParaRPr lang="en-US" sz="1200" b="1" dirty="0">
              <a:effectLst>
                <a:outerShdw blurRad="38100" dist="38100" dir="2700000" algn="tl">
                  <a:srgbClr val="000000">
                    <a:alpha val="43137"/>
                  </a:srgbClr>
                </a:outerShdw>
              </a:effectLst>
              <a:latin typeface="Century Gothic" panose="020B0502020202020204" pitchFamily="34" charset="0"/>
              <a:ea typeface="Dotum" panose="020B0600000101010101" pitchFamily="34" charset="-127"/>
              <a:cs typeface="Arial" charset="0"/>
            </a:endParaRPr>
          </a:p>
          <a:p>
            <a:pPr>
              <a:defRPr/>
            </a:pPr>
            <a:r>
              <a:rPr lang="el-GR" sz="1200" b="1" dirty="0">
                <a:effectLst>
                  <a:outerShdw blurRad="38100" dist="38100" dir="2700000" algn="tl">
                    <a:srgbClr val="000000">
                      <a:alpha val="43137"/>
                    </a:srgbClr>
                  </a:outerShdw>
                </a:effectLst>
                <a:latin typeface="Century Gothic" panose="020B0502020202020204" pitchFamily="34" charset="0"/>
                <a:ea typeface="Dotum" panose="020B0600000101010101" pitchFamily="34" charset="-127"/>
                <a:cs typeface="Arial" charset="0"/>
              </a:rPr>
              <a:t> </a:t>
            </a:r>
            <a:r>
              <a:rPr lang="el-GR" sz="1050" b="1" dirty="0">
                <a:effectLst>
                  <a:outerShdw blurRad="38100" dist="38100" dir="2700000" algn="tl">
                    <a:srgbClr val="000000">
                      <a:alpha val="43137"/>
                    </a:srgbClr>
                  </a:outerShdw>
                </a:effectLst>
                <a:latin typeface="Century Gothic" panose="020B0502020202020204" pitchFamily="34" charset="0"/>
                <a:ea typeface="Dotum" panose="020B0600000101010101" pitchFamily="34" charset="-127"/>
                <a:cs typeface="Arial" charset="0"/>
              </a:rPr>
              <a:t>  </a:t>
            </a:r>
          </a:p>
        </p:txBody>
      </p:sp>
    </p:spTree>
    <p:extLst>
      <p:ext uri="{BB962C8B-B14F-4D97-AF65-F5344CB8AC3E}">
        <p14:creationId xmlns:p14="http://schemas.microsoft.com/office/powerpoint/2010/main" val="8371767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4AEB18F6-8E3F-48CE-9607-A4DDDB95A5B3}"/>
              </a:ext>
            </a:extLst>
          </p:cNvPr>
          <p:cNvSpPr/>
          <p:nvPr/>
        </p:nvSpPr>
        <p:spPr>
          <a:xfrm>
            <a:off x="1389705" y="1382621"/>
            <a:ext cx="6103869" cy="3785652"/>
          </a:xfrm>
          <a:prstGeom prst="rect">
            <a:avLst/>
          </a:prstGeom>
        </p:spPr>
        <p:txBody>
          <a:bodyPr wrap="square">
            <a:spAutoFit/>
          </a:bodyPr>
          <a:lstStyle/>
          <a:p>
            <a:r>
              <a:rPr lang="el-GR" sz="2400" b="1" u="sng" dirty="0" smtClean="0">
                <a:effectLst>
                  <a:outerShdw blurRad="38100" dist="38100" dir="2700000" algn="tl">
                    <a:srgbClr val="000000">
                      <a:alpha val="43137"/>
                    </a:srgbClr>
                  </a:outerShdw>
                </a:effectLst>
                <a:latin typeface="Century Gothic" panose="020B0502020202020204" pitchFamily="34" charset="0"/>
              </a:rPr>
              <a:t>Ολοκλήρωση του</a:t>
            </a:r>
            <a:r>
              <a:rPr lang="en-US" sz="2400" b="1" u="sng" dirty="0" smtClean="0">
                <a:effectLst>
                  <a:outerShdw blurRad="38100" dist="38100" dir="2700000" algn="tl">
                    <a:srgbClr val="000000">
                      <a:alpha val="43137"/>
                    </a:srgbClr>
                  </a:outerShdw>
                </a:effectLst>
                <a:latin typeface="Century Gothic" panose="020B0502020202020204" pitchFamily="34" charset="0"/>
              </a:rPr>
              <a:t> Project (</a:t>
            </a:r>
            <a:r>
              <a:rPr lang="el-GR" sz="2400" b="1" u="sng" dirty="0" smtClean="0">
                <a:effectLst>
                  <a:outerShdw blurRad="38100" dist="38100" dir="2700000" algn="tl">
                    <a:srgbClr val="000000">
                      <a:alpha val="43137"/>
                    </a:srgbClr>
                  </a:outerShdw>
                </a:effectLst>
                <a:latin typeface="Century Gothic" panose="020B0502020202020204" pitchFamily="34" charset="0"/>
              </a:rPr>
              <a:t>Ιούνιος) Τοποθέτηση </a:t>
            </a:r>
            <a:r>
              <a:rPr lang="el-GR" sz="2400" b="1" u="sng" dirty="0">
                <a:effectLst>
                  <a:outerShdw blurRad="38100" dist="38100" dir="2700000" algn="tl">
                    <a:srgbClr val="000000">
                      <a:alpha val="43137"/>
                    </a:srgbClr>
                  </a:outerShdw>
                </a:effectLst>
                <a:latin typeface="Century Gothic" panose="020B0502020202020204" pitchFamily="34" charset="0"/>
              </a:rPr>
              <a:t>του έργου στον τοίχο</a:t>
            </a:r>
          </a:p>
          <a:p>
            <a:endParaRPr lang="el-GR" sz="2400" dirty="0">
              <a:effectLst>
                <a:outerShdw blurRad="38100" dist="38100" dir="2700000" algn="tl">
                  <a:srgbClr val="000000">
                    <a:alpha val="43137"/>
                  </a:srgbClr>
                </a:outerShdw>
              </a:effectLst>
              <a:latin typeface="Century Gothic" panose="020B0502020202020204" pitchFamily="34" charset="0"/>
            </a:endParaRPr>
          </a:p>
          <a:p>
            <a:r>
              <a:rPr lang="el-GR" sz="2400" dirty="0">
                <a:effectLst>
                  <a:outerShdw blurRad="38100" dist="38100" dir="2700000" algn="tl">
                    <a:srgbClr val="000000">
                      <a:alpha val="43137"/>
                    </a:srgbClr>
                  </a:outerShdw>
                </a:effectLst>
                <a:latin typeface="Century Gothic" panose="020B0502020202020204" pitchFamily="34" charset="0"/>
              </a:rPr>
              <a:t>Στην παρουσία όλων όσων συμμετείχαν στο </a:t>
            </a:r>
            <a:r>
              <a:rPr lang="en-US" sz="2400" dirty="0">
                <a:effectLst>
                  <a:outerShdw blurRad="38100" dist="38100" dir="2700000" algn="tl">
                    <a:srgbClr val="000000">
                      <a:alpha val="43137"/>
                    </a:srgbClr>
                  </a:outerShdw>
                </a:effectLst>
                <a:latin typeface="Century Gothic" panose="020B0502020202020204" pitchFamily="34" charset="0"/>
              </a:rPr>
              <a:t>project, </a:t>
            </a:r>
            <a:r>
              <a:rPr lang="el-GR" sz="2400" dirty="0">
                <a:effectLst>
                  <a:outerShdw blurRad="38100" dist="38100" dir="2700000" algn="tl">
                    <a:srgbClr val="000000">
                      <a:alpha val="43137"/>
                    </a:srgbClr>
                  </a:outerShdw>
                </a:effectLst>
                <a:latin typeface="Century Gothic" panose="020B0502020202020204" pitchFamily="34" charset="0"/>
              </a:rPr>
              <a:t>παιδιά, γονείς, καλλιτέχνες, τοπικοί φορείς γίνεται η τοποθέτηση το έργου.  </a:t>
            </a:r>
          </a:p>
          <a:p>
            <a:endParaRPr lang="el-GR" sz="2400" dirty="0">
              <a:latin typeface="Century Gothic" panose="020B0502020202020204" pitchFamily="34" charset="0"/>
            </a:endParaRPr>
          </a:p>
          <a:p>
            <a:endParaRPr lang="el-GR" sz="2400" dirty="0">
              <a:latin typeface="Century Gothic" panose="020B0502020202020204" pitchFamily="34" charset="0"/>
            </a:endParaRPr>
          </a:p>
          <a:p>
            <a:endParaRPr lang="el-GR" sz="2400" dirty="0">
              <a:latin typeface="Century Gothic" panose="020B0502020202020204" pitchFamily="34" charset="0"/>
            </a:endParaRPr>
          </a:p>
        </p:txBody>
      </p:sp>
    </p:spTree>
    <p:extLst>
      <p:ext uri="{BB962C8B-B14F-4D97-AF65-F5344CB8AC3E}">
        <p14:creationId xmlns:p14="http://schemas.microsoft.com/office/powerpoint/2010/main" val="17142672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31</a:t>
            </a:fld>
            <a:endParaRPr lang="en"/>
          </a:p>
        </p:txBody>
      </p:sp>
      <p:sp>
        <p:nvSpPr>
          <p:cNvPr id="3" name="Rectangle 2"/>
          <p:cNvSpPr/>
          <p:nvPr/>
        </p:nvSpPr>
        <p:spPr>
          <a:xfrm>
            <a:off x="965771" y="545890"/>
            <a:ext cx="7510409" cy="523220"/>
          </a:xfrm>
          <a:prstGeom prst="rect">
            <a:avLst/>
          </a:prstGeom>
        </p:spPr>
        <p:txBody>
          <a:bodyPr wrap="square">
            <a:spAutoFit/>
          </a:bodyPr>
          <a:lstStyle/>
          <a:p>
            <a:endParaRPr lang="en-US" b="1" dirty="0">
              <a:latin typeface="Century Gothic" panose="020B0502020202020204" pitchFamily="34" charset="0"/>
            </a:endParaRPr>
          </a:p>
          <a:p>
            <a:pPr algn="ctr"/>
            <a:r>
              <a:rPr lang="el-GR" b="1" dirty="0" smtClean="0">
                <a:latin typeface="Century Gothic" panose="020B0502020202020204" pitchFamily="34" charset="0"/>
              </a:rPr>
              <a:t>Άλλες δραστηριότητες με στόχο την συνεργασία και την ειρηνική συμβίωση  :</a:t>
            </a:r>
            <a:endParaRPr lang="el-GR" b="1" dirty="0">
              <a:latin typeface="Century Gothic" panose="020B0502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791" y="1246383"/>
            <a:ext cx="1836346" cy="244846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28711">
            <a:off x="2509945" y="1935467"/>
            <a:ext cx="2318907" cy="1739180"/>
          </a:xfrm>
          <a:prstGeom prst="rect">
            <a:avLst/>
          </a:prstGeom>
        </p:spPr>
      </p:pic>
      <p:sp>
        <p:nvSpPr>
          <p:cNvPr id="9" name="Rectangle 8"/>
          <p:cNvSpPr/>
          <p:nvPr/>
        </p:nvSpPr>
        <p:spPr>
          <a:xfrm>
            <a:off x="817584" y="3818133"/>
            <a:ext cx="2583162" cy="276999"/>
          </a:xfrm>
          <a:prstGeom prst="rect">
            <a:avLst/>
          </a:prstGeom>
          <a:noFill/>
        </p:spPr>
        <p:txBody>
          <a:bodyPr wrap="square" lIns="91440" tIns="45720" rIns="91440" bIns="45720">
            <a:spAutoFit/>
          </a:bodyPr>
          <a:lstStyle/>
          <a:p>
            <a:pPr algn="ctr"/>
            <a:r>
              <a:rPr lang="el-GR" sz="1200" b="0" cap="none" spc="0" dirty="0" smtClean="0">
                <a:ln w="0"/>
                <a:solidFill>
                  <a:schemeClr val="tx1"/>
                </a:solidFill>
                <a:effectLst>
                  <a:outerShdw blurRad="38100" dist="19050" dir="2700000" algn="tl" rotWithShape="0">
                    <a:schemeClr val="dk1">
                      <a:alpha val="40000"/>
                    </a:schemeClr>
                  </a:outerShdw>
                </a:effectLst>
              </a:rPr>
              <a:t>Δενδροφύτευση, παιδιά και γονείς</a:t>
            </a:r>
            <a:endParaRPr lang="en-US" sz="1200" b="0" cap="none" spc="0" dirty="0">
              <a:ln w="0"/>
              <a:solidFill>
                <a:schemeClr val="tx1"/>
              </a:solidFill>
              <a:effectLst>
                <a:outerShdw blurRad="38100" dist="19050" dir="2700000" algn="tl" rotWithShape="0">
                  <a:schemeClr val="dk1">
                    <a:alpha val="40000"/>
                  </a:schemeClr>
                </a:outerShdw>
              </a:effectLst>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4976" y="1274593"/>
            <a:ext cx="2150351" cy="1612764"/>
          </a:xfrm>
          <a:prstGeom prst="rect">
            <a:avLst/>
          </a:prstGeom>
        </p:spPr>
      </p:pic>
      <p:sp>
        <p:nvSpPr>
          <p:cNvPr id="11" name="Rectangle 10"/>
          <p:cNvSpPr/>
          <p:nvPr/>
        </p:nvSpPr>
        <p:spPr>
          <a:xfrm>
            <a:off x="4572318" y="3217790"/>
            <a:ext cx="3964547" cy="954107"/>
          </a:xfrm>
          <a:prstGeom prst="rect">
            <a:avLst/>
          </a:prstGeom>
        </p:spPr>
        <p:txBody>
          <a:bodyPr wrap="none">
            <a:spAutoFit/>
          </a:bodyPr>
          <a:lstStyle/>
          <a:p>
            <a:pPr algn="ctr"/>
            <a:r>
              <a:rPr lang="el-GR" dirty="0" smtClean="0">
                <a:ln w="0"/>
                <a:solidFill>
                  <a:schemeClr val="tx1"/>
                </a:solidFill>
                <a:effectLst>
                  <a:outerShdw blurRad="38100" dist="19050" dir="2700000" algn="tl" rotWithShape="0">
                    <a:schemeClr val="dk1">
                      <a:alpha val="40000"/>
                    </a:schemeClr>
                  </a:outerShdw>
                </a:effectLst>
              </a:rPr>
              <a:t>Γονείς, παππούδες, γιαγιάδες (από Κύπρο</a:t>
            </a:r>
          </a:p>
          <a:p>
            <a:pPr algn="ctr"/>
            <a:r>
              <a:rPr lang="el-GR" dirty="0">
                <a:ln w="0"/>
                <a:solidFill>
                  <a:schemeClr val="tx1"/>
                </a:solidFill>
                <a:effectLst>
                  <a:outerShdw blurRad="38100" dist="19050" dir="2700000" algn="tl" rotWithShape="0">
                    <a:schemeClr val="dk1">
                      <a:alpha val="40000"/>
                    </a:schemeClr>
                  </a:outerShdw>
                </a:effectLst>
              </a:rPr>
              <a:t>κ</a:t>
            </a:r>
            <a:r>
              <a:rPr lang="el-GR" dirty="0" smtClean="0">
                <a:ln w="0"/>
                <a:solidFill>
                  <a:schemeClr val="tx1"/>
                </a:solidFill>
                <a:effectLst>
                  <a:outerShdw blurRad="38100" dist="19050" dir="2700000" algn="tl" rotWithShape="0">
                    <a:schemeClr val="dk1">
                      <a:alpha val="40000"/>
                    </a:schemeClr>
                  </a:outerShdw>
                </a:effectLst>
              </a:rPr>
              <a:t>αι Συρία )μας μιλάνε για </a:t>
            </a:r>
          </a:p>
          <a:p>
            <a:pPr algn="ctr"/>
            <a:r>
              <a:rPr lang="el-GR" dirty="0" smtClean="0">
                <a:ln w="0"/>
                <a:solidFill>
                  <a:schemeClr val="tx1"/>
                </a:solidFill>
                <a:effectLst>
                  <a:outerShdw blurRad="38100" dist="19050" dir="2700000" algn="tl" rotWithShape="0">
                    <a:schemeClr val="dk1">
                      <a:alpha val="40000"/>
                    </a:schemeClr>
                  </a:outerShdw>
                </a:effectLst>
              </a:rPr>
              <a:t>τα μέρη που μεγάλωσαν, κατεχόμενα και μη και</a:t>
            </a:r>
          </a:p>
          <a:p>
            <a:pPr algn="ctr"/>
            <a:r>
              <a:rPr lang="el-GR" dirty="0">
                <a:ln w="0"/>
                <a:solidFill>
                  <a:schemeClr val="tx1"/>
                </a:solidFill>
                <a:effectLst>
                  <a:outerShdw blurRad="38100" dist="19050" dir="2700000" algn="tl" rotWithShape="0">
                    <a:schemeClr val="dk1">
                      <a:alpha val="40000"/>
                    </a:schemeClr>
                  </a:outerShdw>
                </a:effectLst>
              </a:rPr>
              <a:t>τ</a:t>
            </a:r>
            <a:r>
              <a:rPr lang="el-GR" dirty="0" smtClean="0">
                <a:ln w="0"/>
                <a:solidFill>
                  <a:schemeClr val="tx1"/>
                </a:solidFill>
                <a:effectLst>
                  <a:outerShdw blurRad="38100" dist="19050" dir="2700000" algn="tl" rotWithShape="0">
                    <a:schemeClr val="dk1">
                      <a:alpha val="40000"/>
                    </a:schemeClr>
                  </a:outerShdw>
                </a:effectLst>
              </a:rPr>
              <a:t>ην ζωή τους πριν και μετά την προσφυγιά.</a:t>
            </a:r>
            <a:endParaRPr lang="en-US" dirty="0">
              <a:ln w="0"/>
              <a:solidFill>
                <a:schemeClr val="tx1"/>
              </a:solidFill>
              <a:effectLst>
                <a:outerShdw blurRad="38100" dist="19050" dir="2700000" algn="tl" rotWithShape="0">
                  <a:schemeClr val="dk1">
                    <a:alpha val="40000"/>
                  </a:schemeClr>
                </a:outerShdw>
              </a:effectLst>
            </a:endParaRPr>
          </a:p>
        </p:txBody>
      </p:sp>
      <p:pic>
        <p:nvPicPr>
          <p:cNvPr id="12" name="Picture 11"/>
          <p:cNvPicPr>
            <a:picLocks noChangeAspect="1"/>
          </p:cNvPicPr>
          <p:nvPr/>
        </p:nvPicPr>
        <p:blipFill rotWithShape="1">
          <a:blip r:embed="rId5"/>
          <a:srcRect l="2748" t="3933" r="2418" b="25751"/>
          <a:stretch/>
        </p:blipFill>
        <p:spPr>
          <a:xfrm rot="1338935">
            <a:off x="6561534" y="1694925"/>
            <a:ext cx="1822347" cy="1351178"/>
          </a:xfrm>
          <a:prstGeom prst="rect">
            <a:avLst/>
          </a:prstGeom>
        </p:spPr>
      </p:pic>
    </p:spTree>
    <p:extLst>
      <p:ext uri="{BB962C8B-B14F-4D97-AF65-F5344CB8AC3E}">
        <p14:creationId xmlns:p14="http://schemas.microsoft.com/office/powerpoint/2010/main" val="16689758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32</a:t>
            </a:fld>
            <a:endParaRPr lang="en"/>
          </a:p>
        </p:txBody>
      </p:sp>
      <p:sp>
        <p:nvSpPr>
          <p:cNvPr id="3" name="Rectangle 2"/>
          <p:cNvSpPr/>
          <p:nvPr/>
        </p:nvSpPr>
        <p:spPr>
          <a:xfrm>
            <a:off x="971697" y="3523837"/>
            <a:ext cx="2583162" cy="461665"/>
          </a:xfrm>
          <a:prstGeom prst="rect">
            <a:avLst/>
          </a:prstGeom>
          <a:noFill/>
        </p:spPr>
        <p:txBody>
          <a:bodyPr wrap="square" lIns="91440" tIns="45720" rIns="91440" bIns="45720">
            <a:spAutoFit/>
          </a:bodyPr>
          <a:lstStyle/>
          <a:p>
            <a:pPr algn="ctr"/>
            <a:r>
              <a:rPr lang="el-GR" sz="1200" dirty="0" smtClean="0">
                <a:ln w="0"/>
                <a:solidFill>
                  <a:schemeClr val="tx1"/>
                </a:solidFill>
                <a:effectLst>
                  <a:outerShdw blurRad="38100" dist="19050" dir="2700000" algn="tl" rotWithShape="0">
                    <a:schemeClr val="dk1">
                      <a:alpha val="40000"/>
                    </a:schemeClr>
                  </a:outerShdw>
                </a:effectLst>
              </a:rPr>
              <a:t>Κοινές συνεδριάσεις  και εκδηλώσεις με όλους τους </a:t>
            </a:r>
            <a:r>
              <a:rPr lang="el-GR" sz="1200" b="0" cap="none" spc="0" dirty="0" smtClean="0">
                <a:ln w="0"/>
                <a:solidFill>
                  <a:schemeClr val="tx1"/>
                </a:solidFill>
                <a:effectLst>
                  <a:outerShdw blurRad="38100" dist="19050" dir="2700000" algn="tl" rotWithShape="0">
                    <a:schemeClr val="dk1">
                      <a:alpha val="40000"/>
                    </a:schemeClr>
                  </a:outerShdw>
                </a:effectLst>
              </a:rPr>
              <a:t>γονείς</a:t>
            </a:r>
            <a:endParaRPr lang="en-US" sz="1200" b="0" cap="none" spc="0" dirty="0">
              <a:ln w="0"/>
              <a:solidFill>
                <a:schemeClr val="tx1"/>
              </a:solidFill>
              <a:effectLst>
                <a:outerShdw blurRad="38100" dist="19050" dir="2700000" algn="tl" rotWithShape="0">
                  <a:schemeClr val="dk1">
                    <a:alpha val="40000"/>
                  </a:schemeClr>
                </a:outerShdw>
              </a:effectLst>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607" t="38152"/>
          <a:stretch/>
        </p:blipFill>
        <p:spPr>
          <a:xfrm>
            <a:off x="103189" y="488966"/>
            <a:ext cx="4627719" cy="3034871"/>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048" t="43545" r="8952" b="-2996"/>
          <a:stretch/>
        </p:blipFill>
        <p:spPr>
          <a:xfrm rot="1185538">
            <a:off x="4555156" y="2700372"/>
            <a:ext cx="3360016" cy="2108593"/>
          </a:xfrm>
          <a:prstGeom prst="rect">
            <a:avLst/>
          </a:prstGeom>
        </p:spPr>
      </p:pic>
      <p:pic>
        <p:nvPicPr>
          <p:cNvPr id="8" name="Picture 7"/>
          <p:cNvPicPr>
            <a:picLocks noChangeAspect="1"/>
          </p:cNvPicPr>
          <p:nvPr/>
        </p:nvPicPr>
        <p:blipFill>
          <a:blip r:embed="rId4"/>
          <a:stretch>
            <a:fillRect/>
          </a:stretch>
        </p:blipFill>
        <p:spPr>
          <a:xfrm rot="21340165">
            <a:off x="4888703" y="135524"/>
            <a:ext cx="4036665" cy="2506807"/>
          </a:xfrm>
          <a:prstGeom prst="rect">
            <a:avLst/>
          </a:prstGeom>
        </p:spPr>
      </p:pic>
    </p:spTree>
    <p:extLst>
      <p:ext uri="{BB962C8B-B14F-4D97-AF65-F5344CB8AC3E}">
        <p14:creationId xmlns:p14="http://schemas.microsoft.com/office/powerpoint/2010/main" val="17083494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33</a:t>
            </a:fld>
            <a:endParaRPr lang="en"/>
          </a:p>
        </p:txBody>
      </p:sp>
      <p:sp>
        <p:nvSpPr>
          <p:cNvPr id="3" name="Rectangle 2"/>
          <p:cNvSpPr/>
          <p:nvPr/>
        </p:nvSpPr>
        <p:spPr>
          <a:xfrm>
            <a:off x="1059116" y="3754669"/>
            <a:ext cx="6477067" cy="461665"/>
          </a:xfrm>
          <a:prstGeom prst="rect">
            <a:avLst/>
          </a:prstGeom>
          <a:noFill/>
        </p:spPr>
        <p:txBody>
          <a:bodyPr wrap="square" lIns="91440" tIns="45720" rIns="91440" bIns="45720">
            <a:spAutoFit/>
          </a:bodyPr>
          <a:lstStyle/>
          <a:p>
            <a:pPr algn="ctr"/>
            <a:r>
              <a:rPr lang="el-GR" sz="1200" dirty="0" smtClean="0">
                <a:ln w="0"/>
                <a:solidFill>
                  <a:schemeClr val="tx1"/>
                </a:solidFill>
                <a:effectLst>
                  <a:outerShdw blurRad="38100" dist="19050" dir="2700000" algn="tl" rotWithShape="0">
                    <a:schemeClr val="dk1">
                      <a:alpha val="40000"/>
                    </a:schemeClr>
                  </a:outerShdw>
                </a:effectLst>
              </a:rPr>
              <a:t>Δημιουργήσαμε «κέντρο υποδοχής προσφύγων» </a:t>
            </a:r>
            <a:r>
              <a:rPr lang="el-GR" sz="1200" dirty="0">
                <a:ln w="0"/>
                <a:solidFill>
                  <a:schemeClr val="tx1"/>
                </a:solidFill>
                <a:effectLst>
                  <a:outerShdw blurRad="38100" dist="19050" dir="2700000" algn="tl" rotWithShape="0">
                    <a:schemeClr val="dk1">
                      <a:alpha val="40000"/>
                    </a:schemeClr>
                  </a:outerShdw>
                </a:effectLst>
              </a:rPr>
              <a:t>,</a:t>
            </a:r>
            <a:r>
              <a:rPr lang="el-GR" sz="1200" dirty="0" smtClean="0">
                <a:ln w="0"/>
                <a:solidFill>
                  <a:schemeClr val="tx1"/>
                </a:solidFill>
                <a:effectLst>
                  <a:outerShdw blurRad="38100" dist="19050" dir="2700000" algn="tl" rotWithShape="0">
                    <a:schemeClr val="dk1">
                      <a:alpha val="40000"/>
                    </a:schemeClr>
                  </a:outerShdw>
                </a:effectLst>
              </a:rPr>
              <a:t>φτιάξαμε αντίσκηνα και δημιουργήσαμε το μενού της εβδομάδας . Γιατί όλοι, μεγάλοι και μικροί έχουμε δικαιώματα.   </a:t>
            </a:r>
            <a:endParaRPr lang="en-US" sz="1200" b="0" cap="none" spc="0" dirty="0">
              <a:ln w="0"/>
              <a:solidFill>
                <a:schemeClr val="tx1"/>
              </a:solidFill>
              <a:effectLst>
                <a:outerShdw blurRad="38100" dist="19050" dir="2700000" algn="tl" rotWithShape="0">
                  <a:schemeClr val="dk1">
                    <a:alpha val="40000"/>
                  </a:scheme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3584" y="1208200"/>
            <a:ext cx="3063411" cy="229755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02970">
            <a:off x="165748" y="267583"/>
            <a:ext cx="2929968" cy="208180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46140">
            <a:off x="6088007" y="364110"/>
            <a:ext cx="3035390" cy="2276543"/>
          </a:xfrm>
          <a:prstGeom prst="rect">
            <a:avLst/>
          </a:prstGeom>
        </p:spPr>
      </p:pic>
    </p:spTree>
    <p:extLst>
      <p:ext uri="{BB962C8B-B14F-4D97-AF65-F5344CB8AC3E}">
        <p14:creationId xmlns:p14="http://schemas.microsoft.com/office/powerpoint/2010/main" val="2375185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34</a:t>
            </a:fld>
            <a:endParaRPr lang="en"/>
          </a:p>
        </p:txBody>
      </p:sp>
      <p:sp>
        <p:nvSpPr>
          <p:cNvPr id="3" name="Rectangle 2"/>
          <p:cNvSpPr/>
          <p:nvPr/>
        </p:nvSpPr>
        <p:spPr>
          <a:xfrm>
            <a:off x="894729" y="3922156"/>
            <a:ext cx="6949679" cy="461665"/>
          </a:xfrm>
          <a:prstGeom prst="rect">
            <a:avLst/>
          </a:prstGeom>
          <a:noFill/>
        </p:spPr>
        <p:txBody>
          <a:bodyPr wrap="square" lIns="91440" tIns="45720" rIns="91440" bIns="45720">
            <a:spAutoFit/>
          </a:bodyPr>
          <a:lstStyle/>
          <a:p>
            <a:pPr algn="ctr"/>
            <a:r>
              <a:rPr lang="el-GR" sz="1200" dirty="0" smtClean="0">
                <a:ln w="0"/>
                <a:solidFill>
                  <a:schemeClr val="tx1"/>
                </a:solidFill>
                <a:effectLst>
                  <a:outerShdw blurRad="38100" dist="19050" dir="2700000" algn="tl" rotWithShape="0">
                    <a:schemeClr val="dk1">
                      <a:alpha val="40000"/>
                    </a:schemeClr>
                  </a:outerShdw>
                </a:effectLst>
              </a:rPr>
              <a:t>Φτιάχνουμε  την γωνιά της ειρήνης και την γωνιά του πολέμου </a:t>
            </a:r>
            <a:endParaRPr lang="en-US" sz="1200" dirty="0" smtClean="0">
              <a:ln w="0"/>
              <a:solidFill>
                <a:schemeClr val="tx1"/>
              </a:solidFill>
              <a:effectLst>
                <a:outerShdw blurRad="38100" dist="19050" dir="2700000" algn="tl" rotWithShape="0">
                  <a:schemeClr val="dk1">
                    <a:alpha val="40000"/>
                  </a:schemeClr>
                </a:outerShdw>
              </a:effectLst>
            </a:endParaRPr>
          </a:p>
          <a:p>
            <a:pPr algn="ctr"/>
            <a:r>
              <a:rPr lang="el-GR" sz="1200" dirty="0" smtClean="0">
                <a:ln w="0"/>
                <a:solidFill>
                  <a:schemeClr val="tx1"/>
                </a:solidFill>
                <a:effectLst>
                  <a:outerShdw blurRad="38100" dist="19050" dir="2700000" algn="tl" rotWithShape="0">
                    <a:schemeClr val="dk1">
                      <a:alpha val="40000"/>
                    </a:schemeClr>
                  </a:outerShdw>
                </a:effectLst>
              </a:rPr>
              <a:t>(</a:t>
            </a:r>
            <a:r>
              <a:rPr lang="en-US" sz="1200" dirty="0" smtClean="0">
                <a:ln w="0"/>
                <a:solidFill>
                  <a:schemeClr val="tx1"/>
                </a:solidFill>
                <a:effectLst>
                  <a:outerShdw blurRad="38100" dist="19050" dir="2700000" algn="tl" rotWithShape="0">
                    <a:schemeClr val="dk1">
                      <a:alpha val="40000"/>
                    </a:schemeClr>
                  </a:outerShdw>
                </a:effectLst>
              </a:rPr>
              <a:t>under construction…)</a:t>
            </a:r>
            <a:endParaRPr lang="en-US" sz="1200" b="0" cap="none" spc="0" dirty="0">
              <a:ln w="0"/>
              <a:solidFill>
                <a:schemeClr val="tx1"/>
              </a:solidFill>
              <a:effectLst>
                <a:outerShdw blurRad="38100" dist="19050" dir="2700000" algn="tl" rotWithShape="0">
                  <a:schemeClr val="dk1">
                    <a:alpha val="40000"/>
                  </a:scheme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216" y="162165"/>
            <a:ext cx="4086546" cy="3064910"/>
          </a:xfrm>
          <a:prstGeom prst="rect">
            <a:avLst/>
          </a:prstGeom>
          <a:solidFill>
            <a:srgbClr val="FFFFFF">
              <a:shade val="85000"/>
            </a:srgbClr>
          </a:solidFill>
          <a:ln w="190500" cap="rnd">
            <a:solidFill>
              <a:srgbClr val="92D05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2967" y="608811"/>
            <a:ext cx="3655404" cy="2741553"/>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0413327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35</a:t>
            </a:fld>
            <a:endParaRPr lang="en"/>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5657" y="-76261"/>
            <a:ext cx="5280103" cy="3960077"/>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a:off x="1657598" y="3966914"/>
            <a:ext cx="5659244" cy="461665"/>
          </a:xfrm>
          <a:prstGeom prst="rect">
            <a:avLst/>
          </a:prstGeom>
        </p:spPr>
        <p:txBody>
          <a:bodyPr wrap="square">
            <a:spAutoFit/>
          </a:bodyPr>
          <a:lstStyle/>
          <a:p>
            <a:pPr lvl="0" algn="ctr"/>
            <a:r>
              <a:rPr lang="el-GR" sz="1200" b="1" dirty="0" smtClean="0">
                <a:ln w="0"/>
                <a:effectLst>
                  <a:outerShdw blurRad="38100" dist="19050" dir="2700000" algn="tl" rotWithShape="0">
                    <a:srgbClr val="000000">
                      <a:alpha val="40000"/>
                    </a:srgbClr>
                  </a:outerShdw>
                </a:effectLst>
              </a:rPr>
              <a:t>Δημιουργούμε το δικό μας μικρό μουσείο με αγαπημένα αντικείμενα</a:t>
            </a:r>
            <a:endParaRPr lang="en-US" sz="1200" b="1" dirty="0">
              <a:ln w="0"/>
              <a:effectLst>
                <a:outerShdw blurRad="38100" dist="19050" dir="2700000" algn="tl" rotWithShape="0">
                  <a:srgbClr val="000000">
                    <a:alpha val="40000"/>
                  </a:srgbClr>
                </a:outerShdw>
              </a:effectLst>
            </a:endParaRPr>
          </a:p>
          <a:p>
            <a:pPr lvl="0" algn="ctr"/>
            <a:r>
              <a:rPr lang="el-GR" sz="1200" b="1" dirty="0">
                <a:ln w="0"/>
                <a:effectLst>
                  <a:outerShdw blurRad="38100" dist="19050" dir="2700000" algn="tl" rotWithShape="0">
                    <a:srgbClr val="000000">
                      <a:alpha val="40000"/>
                    </a:srgbClr>
                  </a:outerShdw>
                </a:effectLst>
              </a:rPr>
              <a:t>(</a:t>
            </a:r>
            <a:r>
              <a:rPr lang="en-US" sz="1200" b="1" dirty="0">
                <a:ln w="0"/>
                <a:effectLst>
                  <a:outerShdw blurRad="38100" dist="19050" dir="2700000" algn="tl" rotWithShape="0">
                    <a:srgbClr val="000000">
                      <a:alpha val="40000"/>
                    </a:srgbClr>
                  </a:outerShdw>
                </a:effectLst>
              </a:rPr>
              <a:t>under construction…)</a:t>
            </a:r>
          </a:p>
        </p:txBody>
      </p:sp>
    </p:spTree>
    <p:extLst>
      <p:ext uri="{BB962C8B-B14F-4D97-AF65-F5344CB8AC3E}">
        <p14:creationId xmlns:p14="http://schemas.microsoft.com/office/powerpoint/2010/main" val="35302430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36</a:t>
            </a:fld>
            <a:endParaRPr lang="en"/>
          </a:p>
        </p:txBody>
      </p:sp>
      <p:sp>
        <p:nvSpPr>
          <p:cNvPr id="3" name="Rectangle 2"/>
          <p:cNvSpPr/>
          <p:nvPr/>
        </p:nvSpPr>
        <p:spPr>
          <a:xfrm>
            <a:off x="423746" y="3825781"/>
            <a:ext cx="8296507" cy="646331"/>
          </a:xfrm>
          <a:prstGeom prst="rect">
            <a:avLst/>
          </a:prstGeom>
        </p:spPr>
        <p:txBody>
          <a:bodyPr wrap="square">
            <a:spAutoFit/>
          </a:bodyPr>
          <a:lstStyle/>
          <a:p>
            <a:pPr lvl="0" algn="ctr"/>
            <a:r>
              <a:rPr lang="el-GR" sz="1200" b="1" dirty="0" smtClean="0">
                <a:ln w="0"/>
                <a:effectLst>
                  <a:outerShdw blurRad="38100" dist="19050" dir="2700000" algn="tl" rotWithShape="0">
                    <a:srgbClr val="000000">
                      <a:alpha val="40000"/>
                    </a:srgbClr>
                  </a:outerShdw>
                </a:effectLst>
              </a:rPr>
              <a:t>Μαθαίνουμε να νοιαζόμαστε για τον συνάνθρωπό μας και για αυτό ,μεγάλο μέρος των χρημάτων που μαζέψαμε τραγουδώντας τα κάλαντα, τα προσφέραμε στην Παιδική Στέγη για να κάνουμε χαρούμενα και άλλα παιδιά</a:t>
            </a:r>
            <a:endParaRPr lang="en-US" sz="1200" b="1" dirty="0">
              <a:ln w="0"/>
              <a:effectLst>
                <a:outerShdw blurRad="38100" dist="19050" dir="2700000" algn="tl" rotWithShape="0">
                  <a:srgbClr val="000000">
                    <a:alpha val="40000"/>
                  </a:srgbClr>
                </a:outerShdw>
              </a:effectLst>
            </a:endParaRPr>
          </a:p>
        </p:txBody>
      </p:sp>
      <p:pic>
        <p:nvPicPr>
          <p:cNvPr id="4" name="Picture 3"/>
          <p:cNvPicPr>
            <a:picLocks noChangeAspect="1"/>
          </p:cNvPicPr>
          <p:nvPr/>
        </p:nvPicPr>
        <p:blipFill rotWithShape="1">
          <a:blip r:embed="rId2"/>
          <a:srcRect l="12603" t="15394" r="3659" b="23469"/>
          <a:stretch/>
        </p:blipFill>
        <p:spPr>
          <a:xfrm>
            <a:off x="223021" y="188748"/>
            <a:ext cx="4445405" cy="27551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3"/>
          <a:stretch>
            <a:fillRect/>
          </a:stretch>
        </p:blipFill>
        <p:spPr>
          <a:xfrm>
            <a:off x="4970872" y="602165"/>
            <a:ext cx="4018156" cy="30136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177758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37</a:t>
            </a:fld>
            <a:endParaRPr lang="en"/>
          </a:p>
        </p:txBody>
      </p:sp>
      <p:pic>
        <p:nvPicPr>
          <p:cNvPr id="3" name="Picture 2"/>
          <p:cNvPicPr>
            <a:picLocks noChangeAspect="1"/>
          </p:cNvPicPr>
          <p:nvPr/>
        </p:nvPicPr>
        <p:blipFill rotWithShape="1">
          <a:blip r:embed="rId2"/>
          <a:srcRect l="25731" t="23085" r="28067" b="17649"/>
          <a:stretch/>
        </p:blipFill>
        <p:spPr>
          <a:xfrm>
            <a:off x="89209" y="122663"/>
            <a:ext cx="4873084" cy="33342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rotWithShape="1">
          <a:blip r:embed="rId3"/>
          <a:srcRect l="31097" t="27203" r="26098" b="16505"/>
          <a:stretch/>
        </p:blipFill>
        <p:spPr>
          <a:xfrm>
            <a:off x="4460488" y="1516565"/>
            <a:ext cx="3914078" cy="2743201"/>
          </a:xfrm>
          <a:prstGeom prst="rect">
            <a:avLst/>
          </a:prstGeom>
        </p:spPr>
      </p:pic>
    </p:spTree>
    <p:extLst>
      <p:ext uri="{BB962C8B-B14F-4D97-AF65-F5344CB8AC3E}">
        <p14:creationId xmlns:p14="http://schemas.microsoft.com/office/powerpoint/2010/main" val="38879585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38</a:t>
            </a:fld>
            <a:endParaRPr lang="en"/>
          </a:p>
        </p:txBody>
      </p:sp>
      <p:sp>
        <p:nvSpPr>
          <p:cNvPr id="3" name="Rectangle 2"/>
          <p:cNvSpPr/>
          <p:nvPr/>
        </p:nvSpPr>
        <p:spPr>
          <a:xfrm>
            <a:off x="811658" y="996593"/>
            <a:ext cx="7315200" cy="3139321"/>
          </a:xfrm>
          <a:prstGeom prst="rect">
            <a:avLst/>
          </a:prstGeom>
        </p:spPr>
        <p:txBody>
          <a:bodyPr wrap="square">
            <a:spAutoFit/>
          </a:bodyPr>
          <a:lstStyle/>
          <a:p>
            <a:r>
              <a:rPr lang="el-GR" sz="1800" b="1" dirty="0" smtClean="0">
                <a:latin typeface="Century Gothic" panose="020B0502020202020204" pitchFamily="34" charset="0"/>
              </a:rPr>
              <a:t>Παράλληλα το διδακτικό προσωπικό </a:t>
            </a:r>
          </a:p>
          <a:p>
            <a:r>
              <a:rPr lang="el-GR" sz="1800" b="1" dirty="0" smtClean="0">
                <a:latin typeface="Century Gothic" panose="020B0502020202020204" pitchFamily="34" charset="0"/>
              </a:rPr>
              <a:t>του σχολείου μας έλαβε μέρος στο πολύ </a:t>
            </a:r>
          </a:p>
          <a:p>
            <a:r>
              <a:rPr lang="el-GR" sz="1800" b="1" dirty="0" smtClean="0">
                <a:latin typeface="Century Gothic" panose="020B0502020202020204" pitchFamily="34" charset="0"/>
              </a:rPr>
              <a:t>αξιόλογο πρόγραμμα ΠΑΒΙΣ </a:t>
            </a:r>
          </a:p>
          <a:p>
            <a:r>
              <a:rPr lang="el-GR" sz="1800" b="1" dirty="0" smtClean="0">
                <a:latin typeface="Century Gothic" panose="020B0502020202020204" pitchFamily="34" charset="0"/>
              </a:rPr>
              <a:t>και εφάρμοσε πολλές από τις </a:t>
            </a:r>
          </a:p>
          <a:p>
            <a:r>
              <a:rPr lang="el-GR" sz="1800" b="1" dirty="0" smtClean="0">
                <a:latin typeface="Century Gothic" panose="020B0502020202020204" pitchFamily="34" charset="0"/>
              </a:rPr>
              <a:t>ιδέες που ο Κωνσταντίνος </a:t>
            </a:r>
            <a:r>
              <a:rPr lang="el-GR" sz="1800" b="1" dirty="0" err="1" smtClean="0">
                <a:latin typeface="Century Gothic" panose="020B0502020202020204" pitchFamily="34" charset="0"/>
              </a:rPr>
              <a:t>Παπαγωργίου</a:t>
            </a:r>
            <a:r>
              <a:rPr lang="el-GR" sz="1800" b="1" dirty="0" smtClean="0">
                <a:latin typeface="Century Gothic" panose="020B0502020202020204" pitchFamily="34" charset="0"/>
              </a:rPr>
              <a:t> μας έδωσε. Τον ευχαριστούμε πάρα πολύ .</a:t>
            </a:r>
          </a:p>
          <a:p>
            <a:endParaRPr lang="el-GR" sz="1800" b="1" dirty="0" smtClean="0">
              <a:latin typeface="Century Gothic" panose="020B0502020202020204" pitchFamily="34" charset="0"/>
            </a:endParaRPr>
          </a:p>
          <a:p>
            <a:r>
              <a:rPr lang="el-GR" sz="1800" b="1" dirty="0" smtClean="0">
                <a:latin typeface="Century Gothic" panose="020B0502020202020204" pitchFamily="34" charset="0"/>
              </a:rPr>
              <a:t>Τα  πρόγραμμα ΚΟΕΤ και ΔΡΑΣΕ λειτούργησαν επίσης  πολύ θετικά στην υλοποίηση και  επίτευξη των στόχων μας. </a:t>
            </a:r>
          </a:p>
          <a:p>
            <a:r>
              <a:rPr lang="el-GR" sz="1800" b="1" dirty="0" smtClean="0">
                <a:latin typeface="Century Gothic" panose="020B0502020202020204" pitchFamily="34" charset="0"/>
              </a:rPr>
              <a:t>Ευχαριστούμε τον συντονιστή του προγράμματος ΔΡΑΣΕ κύριο Μάριο Νικολάου και τις εκπαιδευτικούς που βοήθησαν. </a:t>
            </a:r>
            <a:endParaRPr lang="el-GR" sz="18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2520" r="13903" b="3307"/>
          <a:stretch/>
        </p:blipFill>
        <p:spPr>
          <a:xfrm>
            <a:off x="5469673" y="235140"/>
            <a:ext cx="3329569" cy="18612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75641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21B75B3-BC19-4E44-9652-ADB514A04249}"/>
              </a:ext>
            </a:extLst>
          </p:cNvPr>
          <p:cNvSpPr/>
          <p:nvPr/>
        </p:nvSpPr>
        <p:spPr>
          <a:xfrm>
            <a:off x="765544" y="498111"/>
            <a:ext cx="7442791" cy="4108817"/>
          </a:xfrm>
          <a:prstGeom prst="rect">
            <a:avLst/>
          </a:prstGeom>
        </p:spPr>
        <p:txBody>
          <a:bodyPr wrap="square">
            <a:spAutoFit/>
          </a:bodyPr>
          <a:lstStyle/>
          <a:p>
            <a:endParaRPr lang="el-GR" sz="1050" b="1" dirty="0">
              <a:latin typeface="Century Gothic" panose="020B0502020202020204" pitchFamily="34" charset="0"/>
            </a:endParaRPr>
          </a:p>
          <a:p>
            <a:pPr algn="ctr"/>
            <a:r>
              <a:rPr lang="el-GR" sz="1600" b="1" dirty="0">
                <a:latin typeface="Century Gothic" panose="020B0502020202020204" pitchFamily="34" charset="0"/>
              </a:rPr>
              <a:t>Με αφορμή το παραμύθι: «</a:t>
            </a:r>
            <a:r>
              <a:rPr lang="el-GR" sz="1600" dirty="0">
                <a:latin typeface="Century Gothic" panose="020B0502020202020204" pitchFamily="34" charset="0"/>
              </a:rPr>
              <a:t>Μια βάρκα που δεν βούλιαζε» </a:t>
            </a:r>
          </a:p>
          <a:p>
            <a:endParaRPr lang="el-GR" sz="1600" b="1" dirty="0">
              <a:latin typeface="Century Gothic" panose="020B0502020202020204" pitchFamily="34" charset="0"/>
            </a:endParaRPr>
          </a:p>
          <a:p>
            <a:r>
              <a:rPr lang="el-GR" sz="1600" b="1" dirty="0">
                <a:latin typeface="Century Gothic" panose="020B0502020202020204" pitchFamily="34" charset="0"/>
              </a:rPr>
              <a:t>Βαθμίδα: </a:t>
            </a:r>
            <a:r>
              <a:rPr lang="el-GR" sz="1600" dirty="0" err="1">
                <a:latin typeface="Century Gothic" panose="020B0502020202020204" pitchFamily="34" charset="0"/>
              </a:rPr>
              <a:t>Προδημοτική</a:t>
            </a:r>
            <a:endParaRPr lang="el-GR" sz="1600" dirty="0">
              <a:latin typeface="Century Gothic" panose="020B0502020202020204" pitchFamily="34" charset="0"/>
            </a:endParaRPr>
          </a:p>
          <a:p>
            <a:endParaRPr lang="el-GR" altLang="zh-CN" sz="1600" b="1" dirty="0">
              <a:latin typeface="Century Gothic" panose="020B0502020202020204" pitchFamily="34" charset="0"/>
            </a:endParaRPr>
          </a:p>
          <a:p>
            <a:r>
              <a:rPr lang="el-GR" altLang="zh-CN" sz="1600" b="1" dirty="0">
                <a:latin typeface="Century Gothic" panose="020B0502020202020204" pitchFamily="34" charset="0"/>
              </a:rPr>
              <a:t>Ζήτημα:  </a:t>
            </a:r>
            <a:r>
              <a:rPr lang="el-GR" altLang="zh-CN" sz="1600" dirty="0">
                <a:latin typeface="Century Gothic" panose="020B0502020202020204" pitchFamily="34" charset="0"/>
              </a:rPr>
              <a:t>Μετανάστευση – </a:t>
            </a:r>
            <a:r>
              <a:rPr lang="el-GR" altLang="zh-CN" sz="1600" dirty="0" smtClean="0">
                <a:latin typeface="Century Gothic" panose="020B0502020202020204" pitchFamily="34" charset="0"/>
              </a:rPr>
              <a:t>Προσφυγιά-Ειρηνική Συμβίωση </a:t>
            </a:r>
            <a:endParaRPr lang="el-GR" sz="1600" b="1" dirty="0">
              <a:latin typeface="Century Gothic" panose="020B0502020202020204" pitchFamily="34" charset="0"/>
            </a:endParaRPr>
          </a:p>
          <a:p>
            <a:endParaRPr lang="el-GR" sz="1600" b="1" dirty="0">
              <a:latin typeface="Century Gothic" panose="020B0502020202020204" pitchFamily="34" charset="0"/>
            </a:endParaRPr>
          </a:p>
          <a:p>
            <a:r>
              <a:rPr lang="el-GR" sz="1600" b="1" dirty="0">
                <a:latin typeface="Century Gothic" panose="020B0502020202020204" pitchFamily="34" charset="0"/>
              </a:rPr>
              <a:t>Διάρκεια: </a:t>
            </a:r>
            <a:r>
              <a:rPr lang="el-GR" sz="1600" dirty="0">
                <a:latin typeface="Century Gothic" panose="020B0502020202020204" pitchFamily="34" charset="0"/>
              </a:rPr>
              <a:t>Νοέμβρης 2019 – Ιούνιος 2020</a:t>
            </a:r>
          </a:p>
          <a:p>
            <a:endParaRPr lang="el-GR" sz="1600" dirty="0">
              <a:latin typeface="Century Gothic" panose="020B0502020202020204" pitchFamily="34" charset="0"/>
            </a:endParaRPr>
          </a:p>
          <a:p>
            <a:pPr algn="just"/>
            <a:r>
              <a:rPr lang="el-GR" sz="1600" b="1" dirty="0">
                <a:latin typeface="Century Gothic" panose="020B0502020202020204" pitchFamily="34" charset="0"/>
              </a:rPr>
              <a:t>Οικολογία Σχολείου: </a:t>
            </a:r>
            <a:r>
              <a:rPr lang="el-GR" sz="1600" dirty="0">
                <a:effectLst>
                  <a:outerShdw blurRad="38100" dist="38100" dir="2700000" algn="tl">
                    <a:srgbClr val="000000">
                      <a:alpha val="43137"/>
                    </a:srgbClr>
                  </a:outerShdw>
                </a:effectLst>
                <a:latin typeface="Century Gothic" panose="020B0502020202020204" pitchFamily="34" charset="0"/>
              </a:rPr>
              <a:t>Πλαίσιο μάθησης/ ιδιαιτερότητες σχολείου και κοινότητας: </a:t>
            </a:r>
            <a:r>
              <a:rPr lang="el-GR" sz="1600" dirty="0">
                <a:latin typeface="Century Gothic" panose="020B0502020202020204" pitchFamily="34" charset="0"/>
              </a:rPr>
              <a:t>Το σχολείο βρίσκεται στην ακριτική περιοχή του Καϊμακλίου. Τα τελευταία χρόνια παρατηρείται μαζική έλευση μεταναστών κυρίως από την Συρία. Ως εκ τούτου αρκετά παιδιά δεν μιλούν την ελληνική γλώσσα στο σχολείο. Το γενικότερο κλίμα στο σχολείο είναι θετικό και οι συνάδελφοι κτίζουν ο κάθε ένας στις ιδέες του άλλου. Συνεργάζονται άψογα και είναι ζωντανά παραδείγματα για τους μικρούς μαθητές μας.</a:t>
            </a:r>
          </a:p>
          <a:p>
            <a:endParaRPr lang="el-GR" sz="1050" dirty="0">
              <a:latin typeface="Century Gothic" panose="020B0502020202020204" pitchFamily="34" charset="0"/>
            </a:endParaRPr>
          </a:p>
        </p:txBody>
      </p:sp>
    </p:spTree>
    <p:extLst>
      <p:ext uri="{BB962C8B-B14F-4D97-AF65-F5344CB8AC3E}">
        <p14:creationId xmlns:p14="http://schemas.microsoft.com/office/powerpoint/2010/main" val="10040129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8ADEE6A-9EC7-49A1-8E1E-79DD8A2D0739}"/>
              </a:ext>
            </a:extLst>
          </p:cNvPr>
          <p:cNvSpPr/>
          <p:nvPr/>
        </p:nvSpPr>
        <p:spPr>
          <a:xfrm>
            <a:off x="765545" y="503768"/>
            <a:ext cx="7751134" cy="5609228"/>
          </a:xfrm>
          <a:prstGeom prst="rect">
            <a:avLst/>
          </a:prstGeom>
        </p:spPr>
        <p:txBody>
          <a:bodyPr wrap="square">
            <a:spAutoFit/>
          </a:bodyPr>
          <a:lstStyle/>
          <a:p>
            <a:pPr algn="just"/>
            <a:endParaRPr lang="el-GR" sz="1200" b="1" dirty="0" smtClean="0">
              <a:latin typeface="Century Gothic" panose="020B0502020202020204" pitchFamily="34" charset="0"/>
            </a:endParaRPr>
          </a:p>
          <a:p>
            <a:pPr algn="just"/>
            <a:r>
              <a:rPr lang="el-GR" b="1" dirty="0" err="1" smtClean="0">
                <a:latin typeface="Century Gothic" panose="020B0502020202020204" pitchFamily="34" charset="0"/>
              </a:rPr>
              <a:t>Προϋπάρχουσες</a:t>
            </a:r>
            <a:r>
              <a:rPr lang="el-GR" b="1" dirty="0" smtClean="0">
                <a:latin typeface="Century Gothic" panose="020B0502020202020204" pitchFamily="34" charset="0"/>
              </a:rPr>
              <a:t> </a:t>
            </a:r>
            <a:r>
              <a:rPr lang="el-GR" b="1" dirty="0">
                <a:latin typeface="Century Gothic" panose="020B0502020202020204" pitchFamily="34" charset="0"/>
              </a:rPr>
              <a:t>γνώσεις και εμπειρίες, ενδιαφέροντα και ιδιαιτερότητες των παιδιών</a:t>
            </a:r>
            <a:r>
              <a:rPr lang="el-GR" dirty="0">
                <a:latin typeface="Century Gothic" panose="020B0502020202020204" pitchFamily="34" charset="0"/>
              </a:rPr>
              <a:t>:  Το ζήτημα της μετανάστευσης και της προσφυγιάς θα προσαρμοστεί στο επίπεδο των μαθητών (ηλικίες 4 –</a:t>
            </a:r>
            <a:r>
              <a:rPr lang="en-US" dirty="0">
                <a:latin typeface="Century Gothic" panose="020B0502020202020204" pitchFamily="34" charset="0"/>
              </a:rPr>
              <a:t> 6 </a:t>
            </a:r>
            <a:r>
              <a:rPr lang="el-GR" dirty="0">
                <a:latin typeface="Century Gothic" panose="020B0502020202020204" pitchFamily="34" charset="0"/>
              </a:rPr>
              <a:t>ετών). Μέσα από όλες τις δραστηριότητές τα παιδιά </a:t>
            </a:r>
            <a:r>
              <a:rPr lang="el-GR" dirty="0" smtClean="0">
                <a:latin typeface="Century Gothic" panose="020B0502020202020204" pitchFamily="34" charset="0"/>
              </a:rPr>
              <a:t>έχουν τη </a:t>
            </a:r>
            <a:r>
              <a:rPr lang="el-GR" dirty="0">
                <a:latin typeface="Century Gothic" panose="020B0502020202020204" pitchFamily="34" charset="0"/>
              </a:rPr>
              <a:t>δυνατότητα να εξωτερικεύσουν τα βιώματα τους με πολλούς και διαφορετικούς τρόπους</a:t>
            </a:r>
            <a:endParaRPr lang="el-GR" b="1" dirty="0">
              <a:latin typeface="Century Gothic" panose="020B0502020202020204" pitchFamily="34" charset="0"/>
            </a:endParaRPr>
          </a:p>
          <a:p>
            <a:pPr algn="just"/>
            <a:endParaRPr lang="el-GR" altLang="en-US" b="1" dirty="0">
              <a:latin typeface="Century Gothic" panose="020B0502020202020204" pitchFamily="34" charset="0"/>
            </a:endParaRPr>
          </a:p>
          <a:p>
            <a:pPr algn="just"/>
            <a:r>
              <a:rPr lang="el-GR" altLang="en-US" b="1" dirty="0">
                <a:latin typeface="Century Gothic" panose="020B0502020202020204" pitchFamily="34" charset="0"/>
              </a:rPr>
              <a:t>Σας περιγράφουμε μια σειρά μαθημάτων που έχουμε καταγράψει στα πλαίσια του </a:t>
            </a:r>
            <a:r>
              <a:rPr lang="en-US" altLang="en-US" b="1" dirty="0">
                <a:latin typeface="Century Gothic" panose="020B0502020202020204" pitchFamily="34" charset="0"/>
              </a:rPr>
              <a:t>project </a:t>
            </a:r>
            <a:r>
              <a:rPr lang="el-GR" altLang="en-US" b="1" dirty="0">
                <a:latin typeface="Century Gothic" panose="020B0502020202020204" pitchFamily="34" charset="0"/>
              </a:rPr>
              <a:t>μας .</a:t>
            </a:r>
          </a:p>
          <a:p>
            <a:pPr algn="just"/>
            <a:endParaRPr lang="el-GR" altLang="en-US" b="1" dirty="0">
              <a:latin typeface="Century Gothic" panose="020B0502020202020204" pitchFamily="34" charset="0"/>
            </a:endParaRPr>
          </a:p>
          <a:p>
            <a:pPr algn="just"/>
            <a:r>
              <a:rPr lang="el-GR" altLang="en-US" b="1" dirty="0">
                <a:latin typeface="Century Gothic" panose="020B0502020202020204" pitchFamily="34" charset="0"/>
              </a:rPr>
              <a:t>Εμβόλιμα έχουν μπει και πολλές άλλες δραστηριότητες οι οποίες θα παρατεθούν με φωτογραφίες.</a:t>
            </a:r>
          </a:p>
          <a:p>
            <a:pPr algn="just"/>
            <a:endParaRPr lang="el-GR" altLang="en-US" b="1" dirty="0">
              <a:latin typeface="Century Gothic" panose="020B0502020202020204" pitchFamily="34" charset="0"/>
            </a:endParaRPr>
          </a:p>
          <a:p>
            <a:pPr algn="just"/>
            <a:r>
              <a:rPr lang="el-GR" altLang="en-US" b="1" dirty="0">
                <a:latin typeface="Century Gothic" panose="020B0502020202020204" pitchFamily="34" charset="0"/>
              </a:rPr>
              <a:t> Έχουν προηγηθεί και τα εξής μαθήματα : </a:t>
            </a:r>
            <a:r>
              <a:rPr lang="el-GR" dirty="0">
                <a:latin typeface="Century Gothic" panose="020B0502020202020204" pitchFamily="34" charset="0"/>
              </a:rPr>
              <a:t>Εισαγωγή στην έννοια «Μετανάστευση – Προσφυγιά» μέσα από διάφορα γνωστικά αντικείμενα.</a:t>
            </a:r>
          </a:p>
          <a:p>
            <a:pPr algn="just"/>
            <a:r>
              <a:rPr lang="el-GR" dirty="0">
                <a:latin typeface="Century Gothic" panose="020B0502020202020204" pitchFamily="34" charset="0"/>
              </a:rPr>
              <a:t> Μερικά παραμύθια που </a:t>
            </a:r>
            <a:r>
              <a:rPr lang="el-GR" dirty="0" err="1">
                <a:latin typeface="Century Gothic" panose="020B0502020202020204" pitchFamily="34" charset="0"/>
              </a:rPr>
              <a:t>χρησιμοποιηθηκαν</a:t>
            </a:r>
            <a:r>
              <a:rPr lang="el-GR" dirty="0">
                <a:latin typeface="Century Gothic" panose="020B0502020202020204" pitchFamily="34" charset="0"/>
              </a:rPr>
              <a:t>  είναι «Το κουτί του </a:t>
            </a:r>
            <a:r>
              <a:rPr lang="el-GR" dirty="0" err="1">
                <a:latin typeface="Century Gothic" panose="020B0502020202020204" pitchFamily="34" charset="0"/>
              </a:rPr>
              <a:t>Σιλάν</a:t>
            </a:r>
            <a:r>
              <a:rPr lang="el-GR" dirty="0">
                <a:latin typeface="Century Gothic" panose="020B0502020202020204" pitchFamily="34" charset="0"/>
              </a:rPr>
              <a:t>», «Το μαγικό μολύβι της </a:t>
            </a:r>
            <a:r>
              <a:rPr lang="el-GR" dirty="0" err="1">
                <a:latin typeface="Century Gothic" panose="020B0502020202020204" pitchFamily="34" charset="0"/>
              </a:rPr>
              <a:t>Μαλάλα</a:t>
            </a:r>
            <a:r>
              <a:rPr lang="el-GR" dirty="0">
                <a:latin typeface="Century Gothic" panose="020B0502020202020204" pitchFamily="34" charset="0"/>
              </a:rPr>
              <a:t>», «Η βιβλιοθηκάριος της Βασόρας». </a:t>
            </a:r>
          </a:p>
          <a:p>
            <a:pPr algn="just"/>
            <a:r>
              <a:rPr lang="el-GR" dirty="0">
                <a:latin typeface="Century Gothic" panose="020B0502020202020204" pitchFamily="34" charset="0"/>
              </a:rPr>
              <a:t>Μέσα από θεατρικές συμβάσεις, παιχνίδια, ταινίες, ποιήματα και τραγούδια </a:t>
            </a:r>
            <a:r>
              <a:rPr lang="el-GR" dirty="0" smtClean="0">
                <a:latin typeface="Century Gothic" panose="020B0502020202020204" pitchFamily="34" charset="0"/>
              </a:rPr>
              <a:t>\ </a:t>
            </a:r>
            <a:r>
              <a:rPr lang="el-GR" dirty="0" err="1" smtClean="0">
                <a:latin typeface="Century Gothic" panose="020B0502020202020204" pitchFamily="34" charset="0"/>
              </a:rPr>
              <a:t>πραγματοποιήται</a:t>
            </a:r>
            <a:r>
              <a:rPr lang="el-GR" dirty="0" smtClean="0">
                <a:latin typeface="Century Gothic" panose="020B0502020202020204" pitchFamily="34" charset="0"/>
              </a:rPr>
              <a:t> μια </a:t>
            </a:r>
            <a:r>
              <a:rPr lang="el-GR" dirty="0">
                <a:latin typeface="Century Gothic" panose="020B0502020202020204" pitchFamily="34" charset="0"/>
              </a:rPr>
              <a:t>ολόπλευρη προσέγγιση του θέματος.</a:t>
            </a:r>
          </a:p>
          <a:p>
            <a:pPr algn="just"/>
            <a:endParaRPr lang="el-GR" altLang="en-US" dirty="0">
              <a:latin typeface="Century Gothic" panose="020B0502020202020204" pitchFamily="34" charset="0"/>
            </a:endParaRPr>
          </a:p>
          <a:p>
            <a:pPr algn="just"/>
            <a:endParaRPr lang="el-GR" altLang="en-US" sz="1200" b="1" dirty="0">
              <a:latin typeface="Century Gothic" panose="020B0502020202020204" pitchFamily="34" charset="0"/>
            </a:endParaRPr>
          </a:p>
          <a:p>
            <a:pPr algn="just"/>
            <a:endParaRPr lang="el-GR" altLang="en-US" sz="1200" b="1" dirty="0">
              <a:latin typeface="Century Gothic" panose="020B0502020202020204" pitchFamily="34" charset="0"/>
            </a:endParaRPr>
          </a:p>
          <a:p>
            <a:pPr algn="just"/>
            <a:endParaRPr lang="el-GR" altLang="en-US" sz="1200" b="1" dirty="0">
              <a:latin typeface="Century Gothic" panose="020B0502020202020204" pitchFamily="34" charset="0"/>
            </a:endParaRPr>
          </a:p>
          <a:p>
            <a:pPr algn="just"/>
            <a:endParaRPr lang="el-GR" altLang="en-US" sz="1200" b="1" dirty="0">
              <a:latin typeface="Century Gothic" panose="020B0502020202020204" pitchFamily="34" charset="0"/>
            </a:endParaRPr>
          </a:p>
          <a:p>
            <a:pPr algn="just"/>
            <a:endParaRPr lang="el-GR" altLang="en-US" sz="1200" b="1" dirty="0">
              <a:latin typeface="Century Gothic" panose="020B0502020202020204" pitchFamily="34" charset="0"/>
            </a:endParaRPr>
          </a:p>
          <a:p>
            <a:pPr algn="just"/>
            <a:endParaRPr lang="el-GR" altLang="en-US" sz="1200" b="1" dirty="0">
              <a:latin typeface="Century Gothic" panose="020B0502020202020204" pitchFamily="34" charset="0"/>
            </a:endParaRPr>
          </a:p>
          <a:p>
            <a:pPr algn="just"/>
            <a:endParaRPr lang="en-US" altLang="en-US" sz="1200" dirty="0">
              <a:latin typeface="Century Gothic" panose="020B0502020202020204" pitchFamily="34" charset="0"/>
            </a:endParaRPr>
          </a:p>
          <a:p>
            <a:endParaRPr lang="el-GR" sz="1050" dirty="0">
              <a:latin typeface="Century Gothic" panose="020B0502020202020204" pitchFamily="34" charset="0"/>
            </a:endParaRPr>
          </a:p>
        </p:txBody>
      </p:sp>
    </p:spTree>
    <p:extLst>
      <p:ext uri="{BB962C8B-B14F-4D97-AF65-F5344CB8AC3E}">
        <p14:creationId xmlns:p14="http://schemas.microsoft.com/office/powerpoint/2010/main" val="17683184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xmlns="" id="{E9041FC2-2EE9-413C-99DC-81F618FA9E18}"/>
              </a:ext>
            </a:extLst>
          </p:cNvPr>
          <p:cNvGraphicFramePr>
            <a:graphicFrameLocks noGrp="1"/>
          </p:cNvGraphicFramePr>
          <p:nvPr>
            <p:extLst>
              <p:ext uri="{D42A27DB-BD31-4B8C-83A1-F6EECF244321}">
                <p14:modId xmlns:p14="http://schemas.microsoft.com/office/powerpoint/2010/main" val="1913646590"/>
              </p:ext>
            </p:extLst>
          </p:nvPr>
        </p:nvGraphicFramePr>
        <p:xfrm>
          <a:off x="457200" y="501805"/>
          <a:ext cx="8282763" cy="4616791"/>
        </p:xfrm>
        <a:graphic>
          <a:graphicData uri="http://schemas.openxmlformats.org/drawingml/2006/table">
            <a:tbl>
              <a:tblPr firstRow="1" bandRow="1">
                <a:tableStyleId>{5C22544A-7EE6-4342-B048-85BDC9FD1C3A}</a:tableStyleId>
              </a:tblPr>
              <a:tblGrid>
                <a:gridCol w="4156987">
                  <a:extLst>
                    <a:ext uri="{9D8B030D-6E8A-4147-A177-3AD203B41FA5}">
                      <a16:colId xmlns:a16="http://schemas.microsoft.com/office/drawing/2014/main" xmlns="" val="589952829"/>
                    </a:ext>
                  </a:extLst>
                </a:gridCol>
                <a:gridCol w="4125776">
                  <a:extLst>
                    <a:ext uri="{9D8B030D-6E8A-4147-A177-3AD203B41FA5}">
                      <a16:colId xmlns:a16="http://schemas.microsoft.com/office/drawing/2014/main" xmlns="" val="2242768605"/>
                    </a:ext>
                  </a:extLst>
                </a:gridCol>
              </a:tblGrid>
              <a:tr h="646771">
                <a:tc>
                  <a:txBody>
                    <a:bodyPr/>
                    <a:lstStyle/>
                    <a:p>
                      <a:pPr algn="ctr"/>
                      <a:r>
                        <a:rPr lang="el-GR" sz="1100" dirty="0">
                          <a:latin typeface="Century Gothic" panose="020B0502020202020204" pitchFamily="34" charset="0"/>
                        </a:rPr>
                        <a:t>ΣΚΕΠΤΙΚΟ</a:t>
                      </a:r>
                      <a:endParaRPr lang="en-US" sz="1100" dirty="0">
                        <a:latin typeface="Century Gothic" panose="020B0502020202020204" pitchFamily="34" charset="0"/>
                      </a:endParaRPr>
                    </a:p>
                  </a:txBody>
                  <a:tcPr marL="68580" marR="68580" marT="34290" marB="34290"/>
                </a:tc>
                <a:tc>
                  <a:txBody>
                    <a:bodyPr/>
                    <a:lstStyle/>
                    <a:p>
                      <a:pPr algn="ctr"/>
                      <a:r>
                        <a:rPr lang="el-GR" sz="1100" dirty="0">
                          <a:latin typeface="Century Gothic" panose="020B0502020202020204" pitchFamily="34" charset="0"/>
                        </a:rPr>
                        <a:t>ΣΤΟΧΟΙ ΜΕ ΒΑΣΗ ΤΙΣ ΕΠΙΔΙΩΞΕΙΣ</a:t>
                      </a:r>
                      <a:endParaRPr lang="en-US" sz="1100" dirty="0">
                        <a:latin typeface="Century Gothic" panose="020B0502020202020204" pitchFamily="34" charset="0"/>
                      </a:endParaRPr>
                    </a:p>
                  </a:txBody>
                  <a:tcPr marL="68580" marR="68580" marT="34290" marB="34290"/>
                </a:tc>
                <a:extLst>
                  <a:ext uri="{0D108BD9-81ED-4DB2-BD59-A6C34878D82A}">
                    <a16:rowId xmlns:a16="http://schemas.microsoft.com/office/drawing/2014/main" xmlns="" val="4035422393"/>
                  </a:ext>
                </a:extLst>
              </a:tr>
              <a:tr h="3840480">
                <a:tc>
                  <a:txBody>
                    <a:bodyPr/>
                    <a:lstStyle/>
                    <a:p>
                      <a:r>
                        <a:rPr lang="el-GR" sz="1100" b="1" dirty="0">
                          <a:latin typeface="Century Gothic" panose="020B0502020202020204" pitchFamily="34" charset="0"/>
                        </a:rPr>
                        <a:t>ΓΙΑΤΙ?</a:t>
                      </a:r>
                      <a:endParaRPr lang="en-US" sz="1100" b="1" dirty="0">
                        <a:latin typeface="Century Gothic" panose="020B0502020202020204" pitchFamily="34" charset="0"/>
                      </a:endParaRPr>
                    </a:p>
                    <a:p>
                      <a:pPr algn="just"/>
                      <a:endParaRPr lang="en-US" sz="1200" dirty="0"/>
                    </a:p>
                    <a:p>
                      <a:pPr marL="0" marR="0" lvl="0" indent="0" algn="just" defTabSz="457200" rtl="0" eaLnBrk="1" fontAlgn="auto" latinLnBrk="0" hangingPunct="1">
                        <a:lnSpc>
                          <a:spcPct val="100000"/>
                        </a:lnSpc>
                        <a:spcBef>
                          <a:spcPts val="0"/>
                        </a:spcBef>
                        <a:spcAft>
                          <a:spcPts val="0"/>
                        </a:spcAft>
                        <a:buClrTx/>
                        <a:buSzTx/>
                        <a:buFontTx/>
                        <a:buNone/>
                        <a:tabLst/>
                        <a:defRPr/>
                      </a:pPr>
                      <a:r>
                        <a:rPr lang="el-GR" sz="1200" dirty="0">
                          <a:solidFill>
                            <a:srgbClr val="000000"/>
                          </a:solidFill>
                          <a:latin typeface="Century Gothic" panose="020B0502020202020204" pitchFamily="34" charset="0"/>
                        </a:rPr>
                        <a:t>Η ενότητα διερευνά ένα κοινωνικό ζήτημα, όπως είναι η μετανάστευση και η προσφυγιά. Μέσα από μια διαθεματική προσέγγιση της ενότητας με μαθήματα όπως η Γλωσσική Αγωγή, οι Κοινωνικές Σπουδές και </a:t>
                      </a:r>
                      <a:r>
                        <a:rPr lang="el-GR" sz="1200" dirty="0" smtClean="0">
                          <a:solidFill>
                            <a:srgbClr val="000000"/>
                          </a:solidFill>
                          <a:latin typeface="Century Gothic" panose="020B0502020202020204" pitchFamily="34" charset="0"/>
                        </a:rPr>
                        <a:t>οι</a:t>
                      </a:r>
                      <a:r>
                        <a:rPr lang="el-GR" sz="1200" baseline="0" dirty="0" smtClean="0">
                          <a:solidFill>
                            <a:srgbClr val="000000"/>
                          </a:solidFill>
                          <a:latin typeface="Century Gothic" panose="020B0502020202020204" pitchFamily="34" charset="0"/>
                        </a:rPr>
                        <a:t> </a:t>
                      </a:r>
                      <a:r>
                        <a:rPr lang="el-GR" sz="1200" dirty="0" smtClean="0">
                          <a:solidFill>
                            <a:srgbClr val="000000"/>
                          </a:solidFill>
                          <a:latin typeface="Century Gothic" panose="020B0502020202020204" pitchFamily="34" charset="0"/>
                        </a:rPr>
                        <a:t> Τέχνες</a:t>
                      </a:r>
                      <a:r>
                        <a:rPr lang="el-GR" sz="1200" baseline="0" dirty="0" smtClean="0">
                          <a:solidFill>
                            <a:srgbClr val="000000"/>
                          </a:solidFill>
                          <a:latin typeface="Century Gothic" panose="020B0502020202020204" pitchFamily="34" charset="0"/>
                        </a:rPr>
                        <a:t> </a:t>
                      </a:r>
                      <a:r>
                        <a:rPr lang="el-GR" sz="1200" dirty="0" smtClean="0">
                          <a:solidFill>
                            <a:srgbClr val="000000"/>
                          </a:solidFill>
                          <a:latin typeface="Century Gothic" panose="020B0502020202020204" pitchFamily="34" charset="0"/>
                        </a:rPr>
                        <a:t> </a:t>
                      </a:r>
                      <a:r>
                        <a:rPr lang="el-GR" sz="1200" dirty="0">
                          <a:solidFill>
                            <a:srgbClr val="000000"/>
                          </a:solidFill>
                          <a:latin typeface="Century Gothic" panose="020B0502020202020204" pitchFamily="34" charset="0"/>
                        </a:rPr>
                        <a:t>τα παιδιά θα προβληματιστούν, θα συζητήσουν και θα εμπλακούν σε </a:t>
                      </a:r>
                      <a:r>
                        <a:rPr lang="el-GR" sz="1200" dirty="0" smtClean="0">
                          <a:solidFill>
                            <a:srgbClr val="000000"/>
                          </a:solidFill>
                          <a:latin typeface="Century Gothic" panose="020B0502020202020204" pitchFamily="34" charset="0"/>
                        </a:rPr>
                        <a:t>πολλές και διάφορες</a:t>
                      </a:r>
                      <a:r>
                        <a:rPr lang="el-GR" sz="1200" baseline="0" dirty="0" smtClean="0">
                          <a:solidFill>
                            <a:srgbClr val="000000"/>
                          </a:solidFill>
                          <a:latin typeface="Century Gothic" panose="020B0502020202020204" pitchFamily="34" charset="0"/>
                        </a:rPr>
                        <a:t> </a:t>
                      </a:r>
                      <a:r>
                        <a:rPr lang="el-GR" sz="1200" dirty="0" smtClean="0">
                          <a:solidFill>
                            <a:srgbClr val="000000"/>
                          </a:solidFill>
                          <a:latin typeface="Century Gothic" panose="020B0502020202020204" pitchFamily="34" charset="0"/>
                        </a:rPr>
                        <a:t>δραστηριότητες με </a:t>
                      </a:r>
                      <a:r>
                        <a:rPr lang="el-GR" sz="1200" dirty="0">
                          <a:solidFill>
                            <a:srgbClr val="000000"/>
                          </a:solidFill>
                          <a:latin typeface="Century Gothic" panose="020B0502020202020204" pitchFamily="34" charset="0"/>
                        </a:rPr>
                        <a:t>αφορμή το πιο πάνω θέμα.  </a:t>
                      </a:r>
                      <a:endParaRPr lang="el-GR" sz="1200" dirty="0">
                        <a:latin typeface="Century Gothic" panose="020B0502020202020204" pitchFamily="34" charset="0"/>
                      </a:endParaRPr>
                    </a:p>
                    <a:p>
                      <a:pPr algn="just"/>
                      <a:r>
                        <a:rPr lang="el-GR" sz="1200" b="1" baseline="0" dirty="0" smtClean="0">
                          <a:latin typeface="Century Gothic" panose="020B0502020202020204" pitchFamily="34" charset="0"/>
                        </a:rPr>
                        <a:t>Σημαντικές </a:t>
                      </a:r>
                      <a:r>
                        <a:rPr lang="el-GR" sz="1200" b="1" baseline="0" dirty="0" err="1" smtClean="0">
                          <a:latin typeface="Century Gothic" panose="020B0502020202020204" pitchFamily="34" charset="0"/>
                        </a:rPr>
                        <a:t>Αφορμήσεις</a:t>
                      </a:r>
                      <a:r>
                        <a:rPr lang="el-GR" sz="1200" b="1" baseline="0" dirty="0" smtClean="0">
                          <a:latin typeface="Century Gothic" panose="020B0502020202020204" pitchFamily="34" charset="0"/>
                        </a:rPr>
                        <a:t> </a:t>
                      </a:r>
                      <a:r>
                        <a:rPr lang="el-GR" sz="1200" b="1" baseline="0" dirty="0" smtClean="0">
                          <a:latin typeface="Century Gothic" panose="020B0502020202020204" pitchFamily="34" charset="0"/>
                        </a:rPr>
                        <a:t>για το </a:t>
                      </a:r>
                      <a:r>
                        <a:rPr lang="en-US" sz="1200" b="1" baseline="0" dirty="0" smtClean="0">
                          <a:latin typeface="Century Gothic" panose="020B0502020202020204" pitchFamily="34" charset="0"/>
                        </a:rPr>
                        <a:t>project </a:t>
                      </a:r>
                      <a:r>
                        <a:rPr lang="el-GR" sz="1200" b="1" dirty="0" smtClean="0">
                          <a:latin typeface="Century Gothic" panose="020B0502020202020204" pitchFamily="34" charset="0"/>
                        </a:rPr>
                        <a:t>: </a:t>
                      </a:r>
                      <a:r>
                        <a:rPr lang="el-GR" sz="1200" dirty="0" smtClean="0">
                          <a:latin typeface="Century Gothic" panose="020B0502020202020204" pitchFamily="34" charset="0"/>
                        </a:rPr>
                        <a:t>Παραμύθι</a:t>
                      </a:r>
                    </a:p>
                    <a:p>
                      <a:pPr algn="just"/>
                      <a:r>
                        <a:rPr lang="el-GR" sz="1200" dirty="0" smtClean="0">
                          <a:latin typeface="Century Gothic" panose="020B0502020202020204" pitchFamily="34" charset="0"/>
                        </a:rPr>
                        <a:t> </a:t>
                      </a:r>
                      <a:r>
                        <a:rPr lang="el-GR" sz="1200" dirty="0">
                          <a:latin typeface="Century Gothic" panose="020B0502020202020204" pitchFamily="34" charset="0"/>
                        </a:rPr>
                        <a:t>« </a:t>
                      </a:r>
                      <a:r>
                        <a:rPr lang="el-GR" sz="1200" b="1" dirty="0">
                          <a:latin typeface="Century Gothic" panose="020B0502020202020204" pitchFamily="34" charset="0"/>
                        </a:rPr>
                        <a:t>Η βάρκα που δεν βούλιαζε</a:t>
                      </a:r>
                      <a:r>
                        <a:rPr lang="el-GR" sz="1200" dirty="0">
                          <a:latin typeface="Century Gothic" panose="020B0502020202020204" pitchFamily="34" charset="0"/>
                        </a:rPr>
                        <a:t>» του </a:t>
                      </a:r>
                      <a:r>
                        <a:rPr lang="el-GR" sz="1200" b="1" dirty="0">
                          <a:latin typeface="Century Gothic" panose="020B0502020202020204" pitchFamily="34" charset="0"/>
                        </a:rPr>
                        <a:t>Χριστόφορου Χριστοφόρου</a:t>
                      </a:r>
                      <a:r>
                        <a:rPr lang="el-GR" sz="1200" dirty="0" smtClean="0">
                          <a:latin typeface="Century Gothic" panose="020B0502020202020204" pitchFamily="34" charset="0"/>
                        </a:rPr>
                        <a:t>,</a:t>
                      </a:r>
                    </a:p>
                    <a:p>
                      <a:pPr algn="just"/>
                      <a:r>
                        <a:rPr lang="el-GR" sz="1200" dirty="0" smtClean="0">
                          <a:latin typeface="Century Gothic" panose="020B0502020202020204" pitchFamily="34" charset="0"/>
                        </a:rPr>
                        <a:t> </a:t>
                      </a:r>
                      <a:r>
                        <a:rPr lang="el-GR" sz="1200" b="1" dirty="0">
                          <a:latin typeface="Century Gothic" panose="020B0502020202020204" pitchFamily="34" charset="0"/>
                        </a:rPr>
                        <a:t>Έργα τέχνης </a:t>
                      </a:r>
                      <a:r>
                        <a:rPr lang="el-GR" sz="1200" dirty="0">
                          <a:latin typeface="Century Gothic" panose="020B0502020202020204" pitchFamily="34" charset="0"/>
                        </a:rPr>
                        <a:t>της υφάντριας </a:t>
                      </a:r>
                      <a:r>
                        <a:rPr lang="el-GR" sz="1200" b="1" dirty="0" err="1">
                          <a:latin typeface="Century Gothic" panose="020B0502020202020204" pitchFamily="34" charset="0"/>
                        </a:rPr>
                        <a:t>Τζούλιας</a:t>
                      </a:r>
                      <a:r>
                        <a:rPr lang="el-GR" sz="1200" b="1" dirty="0">
                          <a:latin typeface="Century Gothic" panose="020B0502020202020204" pitchFamily="34" charset="0"/>
                        </a:rPr>
                        <a:t> </a:t>
                      </a:r>
                      <a:r>
                        <a:rPr lang="el-GR" sz="1200" b="1" dirty="0" err="1">
                          <a:latin typeface="Century Gothic" panose="020B0502020202020204" pitchFamily="34" charset="0"/>
                        </a:rPr>
                        <a:t>Αστραίου</a:t>
                      </a:r>
                      <a:r>
                        <a:rPr lang="el-GR" sz="1200" b="1" dirty="0">
                          <a:latin typeface="Century Gothic" panose="020B0502020202020204" pitchFamily="34" charset="0"/>
                        </a:rPr>
                        <a:t>, </a:t>
                      </a:r>
                      <a:endParaRPr lang="el-GR" sz="1200" b="1" dirty="0" smtClean="0">
                        <a:latin typeface="Century Gothic" panose="020B0502020202020204" pitchFamily="34" charset="0"/>
                      </a:endParaRPr>
                    </a:p>
                    <a:p>
                      <a:pPr algn="just"/>
                      <a:r>
                        <a:rPr lang="el-GR" sz="1200" b="1" dirty="0" smtClean="0">
                          <a:latin typeface="Century Gothic" panose="020B0502020202020204" pitchFamily="34" charset="0"/>
                        </a:rPr>
                        <a:t>Τ</a:t>
                      </a:r>
                      <a:r>
                        <a:rPr lang="el-GR" sz="1200" dirty="0" smtClean="0">
                          <a:latin typeface="Century Gothic" panose="020B0502020202020204" pitchFamily="34" charset="0"/>
                        </a:rPr>
                        <a:t>ραγούδι </a:t>
                      </a:r>
                      <a:r>
                        <a:rPr lang="el-GR" sz="1200" dirty="0">
                          <a:latin typeface="Century Gothic" panose="020B0502020202020204" pitchFamily="34" charset="0"/>
                        </a:rPr>
                        <a:t>« </a:t>
                      </a:r>
                      <a:r>
                        <a:rPr lang="el-GR" sz="1200" b="1" dirty="0">
                          <a:latin typeface="Century Gothic" panose="020B0502020202020204" pitchFamily="34" charset="0"/>
                        </a:rPr>
                        <a:t>Ένα παιδί ταξιδεύει</a:t>
                      </a:r>
                      <a:r>
                        <a:rPr lang="el-GR" sz="1200" dirty="0">
                          <a:latin typeface="Century Gothic" panose="020B0502020202020204" pitchFamily="34" charset="0"/>
                        </a:rPr>
                        <a:t>» του συνθέτη και στιχουργού, </a:t>
                      </a:r>
                      <a:r>
                        <a:rPr lang="el-GR" sz="1200" b="1" dirty="0">
                          <a:latin typeface="Century Gothic" panose="020B0502020202020204" pitchFamily="34" charset="0"/>
                        </a:rPr>
                        <a:t>Γιώργου </a:t>
                      </a:r>
                      <a:r>
                        <a:rPr lang="el-GR" sz="1200" b="1" dirty="0" err="1">
                          <a:latin typeface="Century Gothic" panose="020B0502020202020204" pitchFamily="34" charset="0"/>
                        </a:rPr>
                        <a:t>Χατζηπιερή</a:t>
                      </a:r>
                      <a:r>
                        <a:rPr lang="el-GR" sz="1200" b="1" dirty="0">
                          <a:latin typeface="Century Gothic" panose="020B0502020202020204" pitchFamily="34" charset="0"/>
                        </a:rPr>
                        <a:t>.</a:t>
                      </a:r>
                      <a:endParaRPr lang="en-US" sz="1200" b="1" dirty="0">
                        <a:latin typeface="Century Gothic" panose="020B0502020202020204" pitchFamily="34" charset="0"/>
                      </a:endParaRPr>
                    </a:p>
                    <a:p>
                      <a:endParaRPr lang="en-US" sz="1100" dirty="0"/>
                    </a:p>
                    <a:p>
                      <a:r>
                        <a:rPr lang="el-GR" sz="1100" b="1" i="1" dirty="0" smtClean="0"/>
                        <a:t>Σημείωση</a:t>
                      </a:r>
                      <a:r>
                        <a:rPr lang="el-GR" sz="1100" b="1" i="1" baseline="0" dirty="0" smtClean="0"/>
                        <a:t> :Οι προαναφερθείς, συγγραφέας και καλλιτέχνες, φιλοξενήθηκαν στο σχολείο μας, μίλησαν με τα παιδιά και </a:t>
                      </a:r>
                      <a:r>
                        <a:rPr lang="el-GR" sz="1100" b="1" i="1" baseline="0" dirty="0" smtClean="0"/>
                        <a:t>στόχος μας ήταν να δημιουργήσουν </a:t>
                      </a:r>
                      <a:r>
                        <a:rPr lang="el-GR" sz="1100" b="1" i="1" baseline="0" dirty="0" smtClean="0"/>
                        <a:t>από κοινού καινούρια έργα. </a:t>
                      </a:r>
                      <a:r>
                        <a:rPr lang="el-GR" sz="1100" b="1" i="1" baseline="0" dirty="0" smtClean="0"/>
                        <a:t>Δυστυχώς τα γεγονότα με τον </a:t>
                      </a:r>
                      <a:r>
                        <a:rPr lang="el-GR" sz="1100" b="1" i="1" baseline="0" dirty="0" err="1" smtClean="0"/>
                        <a:t>Κορωνοιό</a:t>
                      </a:r>
                      <a:r>
                        <a:rPr lang="el-GR" sz="1100" b="1" i="1" baseline="0" dirty="0" smtClean="0"/>
                        <a:t> δεν μας  επέτρεψαν να ολοκληρώσουμε το </a:t>
                      </a:r>
                      <a:r>
                        <a:rPr lang="en-US" sz="1100" b="1" i="1" baseline="0" dirty="0" smtClean="0"/>
                        <a:t>project</a:t>
                      </a:r>
                      <a:r>
                        <a:rPr lang="el-GR" sz="1100" b="1" i="1" baseline="0" dirty="0" smtClean="0"/>
                        <a:t> μας .Τους </a:t>
                      </a:r>
                      <a:r>
                        <a:rPr lang="el-GR" sz="1100" b="1" i="1" baseline="0" dirty="0" smtClean="0"/>
                        <a:t>ευχαριστούμε </a:t>
                      </a:r>
                      <a:r>
                        <a:rPr lang="el-GR" sz="1100" b="1" i="1" baseline="0" dirty="0" smtClean="0"/>
                        <a:t>όμως από </a:t>
                      </a:r>
                      <a:r>
                        <a:rPr lang="el-GR" sz="1100" b="1" i="1" baseline="0" dirty="0" smtClean="0"/>
                        <a:t>καρδιάς </a:t>
                      </a:r>
                      <a:r>
                        <a:rPr lang="el-GR" sz="1100" b="1" i="1" baseline="0" dirty="0" smtClean="0"/>
                        <a:t>.</a:t>
                      </a:r>
                      <a:endParaRPr lang="en-US" sz="1100" b="1" i="1" dirty="0"/>
                    </a:p>
                  </a:txBody>
                  <a:tcPr marL="68580" marR="68580" marT="34290" marB="34290"/>
                </a:tc>
                <a:tc>
                  <a:txBody>
                    <a:bodyPr/>
                    <a:lstStyle/>
                    <a:p>
                      <a:pPr indent="-1270" algn="just">
                        <a:spcAft>
                          <a:spcPts val="0"/>
                        </a:spcAft>
                      </a:pPr>
                      <a:r>
                        <a:rPr lang="el-GR" sz="1000" dirty="0" smtClean="0">
                          <a:effectLst/>
                          <a:latin typeface="Century Gothic" panose="020B0502020202020204" pitchFamily="34" charset="0"/>
                          <a:ea typeface="Times New Roman" panose="02020603050405020304" pitchFamily="18" charset="0"/>
                        </a:rPr>
                        <a:t>Τα παιδιά: </a:t>
                      </a:r>
                    </a:p>
                    <a:p>
                      <a:pPr marL="342900" lvl="0" indent="-342900" algn="just" fontAlgn="auto">
                        <a:lnSpc>
                          <a:spcPct val="100000"/>
                        </a:lnSpc>
                        <a:spcAft>
                          <a:spcPts val="800"/>
                        </a:spcAft>
                        <a:buFont typeface="Wingdings" panose="05000000000000000000" pitchFamily="2" charset="2"/>
                        <a:buChar char=""/>
                      </a:pPr>
                      <a:r>
                        <a:rPr lang="el-GR" sz="1200" dirty="0" smtClean="0">
                          <a:effectLst/>
                          <a:latin typeface="Century Gothic" panose="020B0502020202020204" pitchFamily="34" charset="0"/>
                        </a:rPr>
                        <a:t>Να αναγνωρίζουν ότι ο κάθε άνθρωπος έχει τις δικές του συνήθειες, εμπειρίες, κουλτούρα και βιώματα που κουβαλά μαζί του, ανεξαρτήτως του χώρου/τόπου που βρίσκεται τη δεδομένη χρονική στιγμή </a:t>
                      </a:r>
                    </a:p>
                    <a:p>
                      <a:pPr marL="342900" lvl="0" indent="-342900" algn="just" fontAlgn="auto">
                        <a:lnSpc>
                          <a:spcPct val="100000"/>
                        </a:lnSpc>
                        <a:spcAft>
                          <a:spcPts val="800"/>
                        </a:spcAft>
                        <a:buFont typeface="Wingdings" panose="05000000000000000000" pitchFamily="2" charset="2"/>
                        <a:buChar char=""/>
                      </a:pPr>
                      <a:r>
                        <a:rPr lang="el-GR" sz="1200" dirty="0" smtClean="0">
                          <a:effectLst/>
                          <a:latin typeface="Century Gothic" panose="020B0502020202020204" pitchFamily="34" charset="0"/>
                        </a:rPr>
                        <a:t>Να εντοπίζουν και ονομάζουν τις συνέπειες που προκύπτουν από τη μετανάστευση και να τις συσχετίζουν με άλλα ζητήματα αειφόρου ανάπτυξης, όπως η φτώχια, τα ανθρώπινα δικαιώματα, η ειρήνη και ασφάλεια κ.λπ.</a:t>
                      </a:r>
                    </a:p>
                    <a:p>
                      <a:pPr marL="342900" lvl="0" indent="-342900" algn="just" fontAlgn="auto">
                        <a:lnSpc>
                          <a:spcPct val="100000"/>
                        </a:lnSpc>
                        <a:spcAft>
                          <a:spcPts val="800"/>
                        </a:spcAft>
                        <a:buFont typeface="Wingdings" panose="05000000000000000000" pitchFamily="2" charset="2"/>
                        <a:buChar char=""/>
                      </a:pPr>
                      <a:r>
                        <a:rPr lang="el-GR" sz="1200" dirty="0" smtClean="0">
                          <a:effectLst/>
                          <a:latin typeface="Century Gothic" panose="020B0502020202020204" pitchFamily="34" charset="0"/>
                        </a:rPr>
                        <a:t>Να αντιληφθούν ότι πρέπει να σέβονται και να αποδέχονται τη διαφορετικότητα του κάθε ατόμου ανεξαρτήτως φυλής, φύλου, θρησκευτικών ή πολιτικών πεποιθήσεων και να αναθεωρήσουν στερεότυπα και παρωχημένες αντιλήψεις</a:t>
                      </a:r>
                      <a:endParaRPr lang="en-US" sz="1200" dirty="0" smtClean="0">
                        <a:latin typeface="Century Gothic" panose="020B0502020202020204" pitchFamily="34" charset="0"/>
                      </a:endParaRPr>
                    </a:p>
                    <a:p>
                      <a:pPr marL="171450" indent="-171450">
                        <a:lnSpc>
                          <a:spcPct val="100000"/>
                        </a:lnSpc>
                        <a:buFont typeface="Wingdings" panose="05000000000000000000" pitchFamily="2" charset="2"/>
                        <a:buChar char="Ø"/>
                      </a:pPr>
                      <a:r>
                        <a:rPr lang="el-GR" sz="1200" dirty="0" smtClean="0">
                          <a:latin typeface="Century Gothic" panose="020B0502020202020204" pitchFamily="34" charset="0"/>
                        </a:rPr>
                        <a:t>Να </a:t>
                      </a:r>
                      <a:r>
                        <a:rPr lang="el-GR" sz="1200" dirty="0">
                          <a:latin typeface="Century Gothic" panose="020B0502020202020204" pitchFamily="34" charset="0"/>
                        </a:rPr>
                        <a:t>παράγουν με πολλαπλούς τρόπους (λεκτικά </a:t>
                      </a:r>
                      <a:r>
                        <a:rPr lang="el-GR" sz="1200" dirty="0" smtClean="0">
                          <a:latin typeface="Century Gothic" panose="020B0502020202020204" pitchFamily="34" charset="0"/>
                        </a:rPr>
                        <a:t>και </a:t>
                      </a:r>
                      <a:r>
                        <a:rPr lang="el-GR" sz="1200" dirty="0">
                          <a:latin typeface="Century Gothic" panose="020B0502020202020204" pitchFamily="34" charset="0"/>
                        </a:rPr>
                        <a:t>σχεδιαστικά) και με ευχέρεια ιδέες, συνδέοντας τις με τις εμπειρίες και τη φαντασία τους</a:t>
                      </a:r>
                      <a:r>
                        <a:rPr lang="el-GR" sz="1200" dirty="0" smtClean="0">
                          <a:latin typeface="Century Gothic" panose="020B0502020202020204" pitchFamily="34" charset="0"/>
                        </a:rPr>
                        <a:t>.</a:t>
                      </a:r>
                      <a:endParaRPr lang="el-GR" sz="1200" dirty="0">
                        <a:latin typeface="Century Gothic" panose="020B0502020202020204" pitchFamily="34" charset="0"/>
                      </a:endParaRPr>
                    </a:p>
                  </a:txBody>
                  <a:tcPr marL="68580" marR="68580" marT="34290" marB="34290"/>
                </a:tc>
                <a:extLst>
                  <a:ext uri="{0D108BD9-81ED-4DB2-BD59-A6C34878D82A}">
                    <a16:rowId xmlns:a16="http://schemas.microsoft.com/office/drawing/2014/main" xmlns="" val="3439467952"/>
                  </a:ext>
                </a:extLst>
              </a:tr>
            </a:tbl>
          </a:graphicData>
        </a:graphic>
      </p:graphicFrame>
    </p:spTree>
    <p:extLst>
      <p:ext uri="{BB962C8B-B14F-4D97-AF65-F5344CB8AC3E}">
        <p14:creationId xmlns:p14="http://schemas.microsoft.com/office/powerpoint/2010/main" val="14744998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6797A0A-A450-4591-A6B7-A7296D76201F}"/>
              </a:ext>
            </a:extLst>
          </p:cNvPr>
          <p:cNvSpPr/>
          <p:nvPr/>
        </p:nvSpPr>
        <p:spPr>
          <a:xfrm>
            <a:off x="723015" y="565435"/>
            <a:ext cx="7163686" cy="3785652"/>
          </a:xfrm>
          <a:prstGeom prst="rect">
            <a:avLst/>
          </a:prstGeom>
        </p:spPr>
        <p:txBody>
          <a:bodyPr wrap="square">
            <a:spAutoFit/>
          </a:bodyPr>
          <a:lstStyle/>
          <a:p>
            <a:r>
              <a:rPr lang="el-GR" sz="1200" b="1" dirty="0" smtClean="0">
                <a:latin typeface="Century Gothic" panose="020B0502020202020204" pitchFamily="34" charset="0"/>
              </a:rPr>
              <a:t>Διδασκαλία 1</a:t>
            </a:r>
            <a:r>
              <a:rPr lang="el-GR" sz="1200" dirty="0">
                <a:latin typeface="Century Gothic" panose="020B0502020202020204" pitchFamily="34" charset="0"/>
              </a:rPr>
              <a:t>: Εμπέδωση της έννοιας «Μετανάστευση – Προσφυγιά μέσα από το παραμύθι </a:t>
            </a:r>
            <a:r>
              <a:rPr lang="el-GR" sz="1200" b="1" dirty="0" smtClean="0">
                <a:latin typeface="Century Gothic" panose="020B0502020202020204" pitchFamily="34" charset="0"/>
              </a:rPr>
              <a:t>«Η </a:t>
            </a:r>
            <a:r>
              <a:rPr lang="el-GR" sz="1200" b="1" dirty="0">
                <a:latin typeface="Century Gothic" panose="020B0502020202020204" pitchFamily="34" charset="0"/>
              </a:rPr>
              <a:t>βάρκα που δεν βούλιαζε» </a:t>
            </a:r>
          </a:p>
          <a:p>
            <a:endParaRPr lang="el-GR" sz="1200" dirty="0">
              <a:latin typeface="Century Gothic" panose="020B0502020202020204" pitchFamily="34" charset="0"/>
            </a:endParaRPr>
          </a:p>
          <a:p>
            <a:endParaRPr lang="el-GR" sz="1200" dirty="0">
              <a:latin typeface="Century Gothic" panose="020B0502020202020204" pitchFamily="34" charset="0"/>
            </a:endParaRPr>
          </a:p>
          <a:p>
            <a:pPr algn="just"/>
            <a:r>
              <a:rPr lang="el-GR" sz="1200" dirty="0">
                <a:latin typeface="Century Gothic" panose="020B0502020202020204" pitchFamily="34" charset="0"/>
              </a:rPr>
              <a:t>1. Πριν την αφήγηση του παραμυθιού, τα παιδιά παρατηρώντας το εξώφυλλο καλούνται να προβλέψουν τους ήρωες, τι θα συμβεί, που εξελίσσεται η ιστορία.</a:t>
            </a:r>
          </a:p>
          <a:p>
            <a:pPr algn="just"/>
            <a:r>
              <a:rPr lang="el-GR" sz="1200" dirty="0">
                <a:latin typeface="Century Gothic" panose="020B0502020202020204" pitchFamily="34" charset="0"/>
              </a:rPr>
              <a:t>2. Αφήγηση του παραμυθιού με παράλληλη χρήση των θεατρικών συμβάσεων. Ο τίτλος του παραμυθιού παραμένει μυστικός. </a:t>
            </a:r>
            <a:endParaRPr lang="en-US" sz="1200" dirty="0">
              <a:latin typeface="Century Gothic" panose="020B0502020202020204" pitchFamily="34" charset="0"/>
            </a:endParaRPr>
          </a:p>
          <a:p>
            <a:pPr algn="just"/>
            <a:r>
              <a:rPr lang="el-GR" sz="1200" dirty="0">
                <a:latin typeface="Century Gothic" panose="020B0502020202020204" pitchFamily="34" charset="0"/>
              </a:rPr>
              <a:t>Παντομίμα: Τα παιδιά με κινήσεις και χειρονομίες αναπαριστούν το παραμύθι ενώ η νηπιαγωγός αφηγείται.</a:t>
            </a:r>
            <a:endParaRPr lang="en-US" sz="1200" dirty="0">
              <a:latin typeface="Century Gothic" panose="020B0502020202020204" pitchFamily="34" charset="0"/>
            </a:endParaRPr>
          </a:p>
          <a:p>
            <a:pPr algn="just"/>
            <a:r>
              <a:rPr lang="el-GR" sz="1200" dirty="0">
                <a:latin typeface="Century Gothic" panose="020B0502020202020204" pitchFamily="34" charset="0"/>
              </a:rPr>
              <a:t>Ανίχνευση σκέψης: Οι εσωτερικές σκέψεις της </a:t>
            </a:r>
            <a:r>
              <a:rPr lang="el-GR" sz="1200" dirty="0" err="1">
                <a:latin typeface="Century Gothic" panose="020B0502020202020204" pitchFamily="34" charset="0"/>
              </a:rPr>
              <a:t>ηρωίδας</a:t>
            </a:r>
            <a:r>
              <a:rPr lang="el-GR" sz="1200" dirty="0">
                <a:latin typeface="Century Gothic" panose="020B0502020202020204" pitchFamily="34" charset="0"/>
              </a:rPr>
              <a:t> αναδύονται μέσα από το παιδί που υποδύεται τον ρόλο. </a:t>
            </a:r>
            <a:endParaRPr lang="en-US" sz="1200" dirty="0">
              <a:latin typeface="Century Gothic" panose="020B0502020202020204" pitchFamily="34" charset="0"/>
            </a:endParaRPr>
          </a:p>
          <a:p>
            <a:pPr algn="just"/>
            <a:r>
              <a:rPr lang="el-GR" sz="1200" dirty="0">
                <a:latin typeface="Century Gothic" panose="020B0502020202020204" pitchFamily="34" charset="0"/>
              </a:rPr>
              <a:t>Ορίζοντας τον χώρο: Ο χώρος του δράματος ορίζεται μέσα από συγκεκριμένα όρια (π.χ. οριοθέτηση βάρκας με ένα σχοινί, χρήση μαντηλιών, μπόγων </a:t>
            </a:r>
            <a:r>
              <a:rPr lang="el-GR" sz="1200" dirty="0" err="1">
                <a:latin typeface="Century Gothic" panose="020B0502020202020204" pitchFamily="34" charset="0"/>
              </a:rPr>
              <a:t>κ.ο.κ.</a:t>
            </a:r>
            <a:r>
              <a:rPr lang="el-GR" sz="1200" dirty="0">
                <a:latin typeface="Century Gothic" panose="020B0502020202020204" pitchFamily="34" charset="0"/>
              </a:rPr>
              <a:t>)</a:t>
            </a:r>
            <a:endParaRPr lang="en-US" sz="1200" dirty="0">
              <a:latin typeface="Century Gothic" panose="020B0502020202020204" pitchFamily="34" charset="0"/>
            </a:endParaRPr>
          </a:p>
          <a:p>
            <a:pPr algn="just"/>
            <a:r>
              <a:rPr lang="el-GR" sz="1200" dirty="0">
                <a:latin typeface="Century Gothic" panose="020B0502020202020204" pitchFamily="34" charset="0"/>
              </a:rPr>
              <a:t>Σάουντρακ: Τα παιδιά χρησιμοποιώντας την φωνή τους, το σώμα τους και διάφορα μουσικά όργανα δημιουργούν την ατμόσφαιρα του τόπου όπου διαδραματίζεται το παραμύθι – δράμα (θάλασσα).</a:t>
            </a:r>
          </a:p>
          <a:p>
            <a:pPr algn="just"/>
            <a:r>
              <a:rPr lang="el-GR" sz="1200" dirty="0">
                <a:latin typeface="Century Gothic" panose="020B0502020202020204" pitchFamily="34" charset="0"/>
              </a:rPr>
              <a:t>3. Διακοπή αφήγησης στο σημείο της τρικυμίας. Τα παιδιά καλούνται </a:t>
            </a:r>
            <a:r>
              <a:rPr lang="el-GR" sz="1200" dirty="0" smtClean="0">
                <a:latin typeface="Century Gothic" panose="020B0502020202020204" pitchFamily="34" charset="0"/>
              </a:rPr>
              <a:t>να</a:t>
            </a:r>
            <a:endParaRPr lang="en-US" sz="1200" dirty="0" smtClean="0">
              <a:latin typeface="Century Gothic" panose="020B0502020202020204" pitchFamily="34" charset="0"/>
            </a:endParaRPr>
          </a:p>
          <a:p>
            <a:pPr algn="just"/>
            <a:r>
              <a:rPr lang="el-GR" sz="1200" dirty="0" smtClean="0">
                <a:latin typeface="Century Gothic" panose="020B0502020202020204" pitchFamily="34" charset="0"/>
              </a:rPr>
              <a:t> </a:t>
            </a:r>
            <a:r>
              <a:rPr lang="el-GR" sz="1200" dirty="0">
                <a:latin typeface="Century Gothic" panose="020B0502020202020204" pitchFamily="34" charset="0"/>
              </a:rPr>
              <a:t>σχεδιάζουν την </a:t>
            </a:r>
            <a:r>
              <a:rPr lang="el-GR" sz="1200" dirty="0" err="1">
                <a:latin typeface="Century Gothic" panose="020B0502020202020204" pitchFamily="34" charset="0"/>
              </a:rPr>
              <a:t>ηρωίδα</a:t>
            </a:r>
            <a:r>
              <a:rPr lang="el-GR" sz="1200" dirty="0">
                <a:latin typeface="Century Gothic" panose="020B0502020202020204" pitchFamily="34" charset="0"/>
              </a:rPr>
              <a:t> του παραμυθιού μέσα στο εικαστικό τους ημερολόγιο.</a:t>
            </a:r>
          </a:p>
          <a:p>
            <a:pPr algn="just"/>
            <a:r>
              <a:rPr lang="el-GR" sz="1200" dirty="0">
                <a:latin typeface="Century Gothic" panose="020B0502020202020204" pitchFamily="34" charset="0"/>
              </a:rPr>
              <a:t>4. Η συνέχεια της αφήγησης θα γίνει στο επόμενο μάθημα.</a:t>
            </a:r>
          </a:p>
        </p:txBody>
      </p:sp>
      <p:pic>
        <p:nvPicPr>
          <p:cNvPr id="3" name="Picture 2"/>
          <p:cNvPicPr>
            <a:picLocks noChangeAspect="1"/>
          </p:cNvPicPr>
          <p:nvPr/>
        </p:nvPicPr>
        <p:blipFill>
          <a:blip r:embed="rId2"/>
          <a:stretch>
            <a:fillRect/>
          </a:stretch>
        </p:blipFill>
        <p:spPr>
          <a:xfrm>
            <a:off x="6714174" y="3133618"/>
            <a:ext cx="2592716" cy="2224164"/>
          </a:xfrm>
          <a:prstGeom prst="rect">
            <a:avLst/>
          </a:prstGeom>
        </p:spPr>
      </p:pic>
    </p:spTree>
    <p:extLst>
      <p:ext uri="{BB962C8B-B14F-4D97-AF65-F5344CB8AC3E}">
        <p14:creationId xmlns:p14="http://schemas.microsoft.com/office/powerpoint/2010/main" val="29861691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8</a:t>
            </a:fld>
            <a:endParaRPr lang="en"/>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798" t="19775" r="-2135" b="-2996"/>
          <a:stretch/>
        </p:blipFill>
        <p:spPr>
          <a:xfrm>
            <a:off x="232107" y="546851"/>
            <a:ext cx="5144785" cy="3200367"/>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1648" t="1799" r="-8240" b="2721"/>
          <a:stretch/>
        </p:blipFill>
        <p:spPr>
          <a:xfrm rot="1750163">
            <a:off x="5081893" y="1402118"/>
            <a:ext cx="4348367" cy="3223761"/>
          </a:xfrm>
          <a:prstGeom prst="rect">
            <a:avLst/>
          </a:prstGeom>
        </p:spPr>
      </p:pic>
    </p:spTree>
    <p:extLst>
      <p:ext uri="{BB962C8B-B14F-4D97-AF65-F5344CB8AC3E}">
        <p14:creationId xmlns:p14="http://schemas.microsoft.com/office/powerpoint/2010/main" val="13739637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6797A0A-A450-4591-A6B7-A7296D76201F}"/>
              </a:ext>
            </a:extLst>
          </p:cNvPr>
          <p:cNvSpPr/>
          <p:nvPr/>
        </p:nvSpPr>
        <p:spPr>
          <a:xfrm>
            <a:off x="797442" y="440942"/>
            <a:ext cx="7485321" cy="4062651"/>
          </a:xfrm>
          <a:prstGeom prst="rect">
            <a:avLst/>
          </a:prstGeom>
        </p:spPr>
        <p:txBody>
          <a:bodyPr wrap="square">
            <a:spAutoFit/>
          </a:bodyPr>
          <a:lstStyle/>
          <a:p>
            <a:endParaRPr lang="el-GR" sz="1200" b="1" dirty="0">
              <a:latin typeface="Century Gothic" panose="020B0502020202020204" pitchFamily="34" charset="0"/>
            </a:endParaRPr>
          </a:p>
          <a:p>
            <a:pPr algn="just"/>
            <a:endParaRPr lang="el-GR" sz="1200" b="1" dirty="0" smtClean="0">
              <a:latin typeface="Century Gothic" panose="020B0502020202020204" pitchFamily="34" charset="0"/>
            </a:endParaRPr>
          </a:p>
          <a:p>
            <a:pPr algn="just"/>
            <a:r>
              <a:rPr lang="el-GR" sz="1200" b="1" dirty="0">
                <a:latin typeface="Century Gothic" panose="020B0502020202020204" pitchFamily="34" charset="0"/>
              </a:rPr>
              <a:t>Διδασκαλία 2</a:t>
            </a:r>
            <a:r>
              <a:rPr lang="el-GR" sz="1200" dirty="0">
                <a:latin typeface="Century Gothic" panose="020B0502020202020204" pitchFamily="34" charset="0"/>
              </a:rPr>
              <a:t>: Σύγκριση του τραγουδιού « Ένα παιδί ταξιδεύει» του </a:t>
            </a:r>
            <a:r>
              <a:rPr lang="el-GR" sz="1200" b="1" dirty="0">
                <a:latin typeface="Century Gothic" panose="020B0502020202020204" pitchFamily="34" charset="0"/>
              </a:rPr>
              <a:t>Γιώργου </a:t>
            </a:r>
            <a:r>
              <a:rPr lang="el-GR" sz="1200" b="1" dirty="0" err="1">
                <a:latin typeface="Century Gothic" panose="020B0502020202020204" pitchFamily="34" charset="0"/>
              </a:rPr>
              <a:t>Χατζηπιερή</a:t>
            </a:r>
            <a:r>
              <a:rPr lang="el-GR" sz="1200" b="1" dirty="0">
                <a:latin typeface="Century Gothic" panose="020B0502020202020204" pitchFamily="34" charset="0"/>
              </a:rPr>
              <a:t> </a:t>
            </a:r>
            <a:r>
              <a:rPr lang="el-GR" sz="1200" dirty="0">
                <a:latin typeface="Century Gothic" panose="020B0502020202020204" pitchFamily="34" charset="0"/>
              </a:rPr>
              <a:t>με την ιστορία του παραμυθιού «Η βάρκα που δεν βούλιαζε» </a:t>
            </a:r>
          </a:p>
          <a:p>
            <a:pPr algn="just"/>
            <a:endParaRPr lang="el-GR" sz="1200" dirty="0">
              <a:latin typeface="Century Gothic" panose="020B0502020202020204" pitchFamily="34" charset="0"/>
            </a:endParaRPr>
          </a:p>
          <a:p>
            <a:pPr algn="just"/>
            <a:endParaRPr lang="el-GR" sz="1200" dirty="0">
              <a:latin typeface="Century Gothic" panose="020B0502020202020204" pitchFamily="34" charset="0"/>
            </a:endParaRPr>
          </a:p>
          <a:p>
            <a:pPr marL="257175" indent="-257175" algn="just">
              <a:buAutoNum type="arabicPeriod"/>
            </a:pPr>
            <a:r>
              <a:rPr lang="el-GR" sz="1200" dirty="0">
                <a:latin typeface="Century Gothic" panose="020B0502020202020204" pitchFamily="34" charset="0"/>
              </a:rPr>
              <a:t>Ακολουθεί συνέχεια αφήγησης του παραμυθιού « Η βάρκα που δεν </a:t>
            </a:r>
            <a:r>
              <a:rPr lang="el-GR" sz="1200" dirty="0" smtClean="0">
                <a:latin typeface="Century Gothic" panose="020B0502020202020204" pitchFamily="34" charset="0"/>
              </a:rPr>
              <a:t>βούλια</a:t>
            </a:r>
            <a:r>
              <a:rPr lang="el-GR" sz="1200" dirty="0">
                <a:latin typeface="Century Gothic" panose="020B0502020202020204" pitchFamily="34" charset="0"/>
              </a:rPr>
              <a:t>ζ</a:t>
            </a:r>
            <a:r>
              <a:rPr lang="el-GR" sz="1200" dirty="0" smtClean="0">
                <a:latin typeface="Century Gothic" panose="020B0502020202020204" pitchFamily="34" charset="0"/>
              </a:rPr>
              <a:t>ε</a:t>
            </a:r>
            <a:r>
              <a:rPr lang="el-GR" sz="1200" dirty="0">
                <a:latin typeface="Century Gothic" panose="020B0502020202020204" pitchFamily="34" charset="0"/>
              </a:rPr>
              <a:t>» ενώ τα παιδιά προηγουμένως προβληματίζονται για το τι θα συμβεί στη συνέχεια του παραμυθιού.  </a:t>
            </a:r>
          </a:p>
          <a:p>
            <a:pPr marL="257175" indent="-257175" algn="just">
              <a:buAutoNum type="arabicPeriod"/>
            </a:pPr>
            <a:r>
              <a:rPr lang="el-GR" sz="1200" dirty="0">
                <a:latin typeface="Century Gothic" panose="020B0502020202020204" pitchFamily="34" charset="0"/>
              </a:rPr>
              <a:t>Θάλασσα, βάρκα και μετανάστευση: Τα παιδιά προβληματίζονται για τους λόγους μετανάστευσης καθώς για το πώς συνηθίζουν να μεταναστεύουν οι κάτοικοι της γειτονικής Συρίας. Εντοπίζονται οι βασικές δυσκολίες κατά τη διάρκεια του ταξιδιού.</a:t>
            </a:r>
          </a:p>
          <a:p>
            <a:pPr marL="257175" indent="-257175" algn="just">
              <a:buAutoNum type="arabicPeriod"/>
            </a:pPr>
            <a:r>
              <a:rPr lang="el-GR" sz="1200" dirty="0">
                <a:latin typeface="Century Gothic" panose="020B0502020202020204" pitchFamily="34" charset="0"/>
              </a:rPr>
              <a:t> Στην συνέχεια ακολουθεί ακρόαση του τραγουδιού «Ένα παιδί ταξιδεύει» σε στίχους και μουσική του Γιώργου </a:t>
            </a:r>
            <a:r>
              <a:rPr lang="el-GR" sz="1200" dirty="0" err="1">
                <a:latin typeface="Century Gothic" panose="020B0502020202020204" pitchFamily="34" charset="0"/>
              </a:rPr>
              <a:t>Χατζηπιερή</a:t>
            </a:r>
            <a:r>
              <a:rPr lang="el-GR" sz="1200" dirty="0">
                <a:latin typeface="Century Gothic" panose="020B0502020202020204" pitchFamily="34" charset="0"/>
              </a:rPr>
              <a:t>. Παρουσιάζεται το μουσικό κομμάτι και γίνεται σύγκριση με την ιστορία του παραμυθιού. Εντοπίζονται οι ομοιότητες και οι διαφορές. </a:t>
            </a:r>
          </a:p>
          <a:p>
            <a:pPr marL="257175" indent="-257175" algn="just">
              <a:buAutoNum type="arabicPeriod"/>
            </a:pPr>
            <a:r>
              <a:rPr lang="el-GR" sz="1200" dirty="0">
                <a:latin typeface="Century Gothic" panose="020B0502020202020204" pitchFamily="34" charset="0"/>
              </a:rPr>
              <a:t>Τα παιδιά καλούνται να φανταστούν πώς να είναι το παιδάκι μέσα στη βαρκούλα, πως νιώθει κ.τ.λ.. Στη συνέχεια το κάθε παιδί δημιουργεί την δική του χάρτινη βαρκούλα με το παιδάκι όπως το φαντάζεται.</a:t>
            </a:r>
          </a:p>
          <a:p>
            <a:pPr algn="just"/>
            <a:endParaRPr lang="el-GR" sz="1200" dirty="0">
              <a:latin typeface="Century Gothic" panose="020B0502020202020204" pitchFamily="34" charset="0"/>
            </a:endParaRPr>
          </a:p>
          <a:p>
            <a:endParaRPr lang="el-GR" sz="1050" dirty="0">
              <a:latin typeface="Century Gothic" panose="020B0502020202020204" pitchFamily="34" charset="0"/>
            </a:endParaRPr>
          </a:p>
          <a:p>
            <a:endParaRPr lang="el-GR" sz="1050" dirty="0">
              <a:latin typeface="Century Gothic" panose="020B0502020202020204" pitchFamily="34" charset="0"/>
            </a:endParaRPr>
          </a:p>
          <a:p>
            <a:endParaRPr lang="el-GR" sz="1050" dirty="0">
              <a:latin typeface="Century Gothic" panose="020B0502020202020204" pitchFamily="34" charset="0"/>
            </a:endParaRPr>
          </a:p>
          <a:p>
            <a:endParaRPr lang="en-US" sz="1050" dirty="0">
              <a:latin typeface="Century Gothic" panose="020B0502020202020204" pitchFamily="34"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380" t="18133" r="18467" b="33159"/>
          <a:stretch/>
        </p:blipFill>
        <p:spPr>
          <a:xfrm>
            <a:off x="2539885" y="3534936"/>
            <a:ext cx="5742878" cy="2364059"/>
          </a:xfrm>
          <a:prstGeom prst="rect">
            <a:avLst/>
          </a:prstGeom>
        </p:spPr>
      </p:pic>
    </p:spTree>
    <p:extLst>
      <p:ext uri="{BB962C8B-B14F-4D97-AF65-F5344CB8AC3E}">
        <p14:creationId xmlns:p14="http://schemas.microsoft.com/office/powerpoint/2010/main" val="2159962076"/>
      </p:ext>
    </p:extLst>
  </p:cSld>
  <p:clrMapOvr>
    <a:masterClrMapping/>
  </p:clrMapOvr>
  <p:timing>
    <p:tnLst>
      <p:par>
        <p:cTn id="1" dur="indefinite" restart="never" nodeType="tmRoot"/>
      </p:par>
    </p:tnLst>
  </p:timing>
</p:sld>
</file>

<file path=ppt/theme/theme1.xml><?xml version="1.0" encoding="utf-8"?>
<a:theme xmlns:a="http://schemas.openxmlformats.org/drawingml/2006/main" name="Dion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412</TotalTime>
  <Words>2682</Words>
  <Application>Microsoft Office PowerPoint</Application>
  <PresentationFormat>On-screen Show (16:9)</PresentationFormat>
  <Paragraphs>260</Paragraphs>
  <Slides>38</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Arial</vt:lpstr>
      <vt:lpstr>Frank Ruhl Libre</vt:lpstr>
      <vt:lpstr>Frank Ruhl Libre Medium</vt:lpstr>
      <vt:lpstr>Dotum</vt:lpstr>
      <vt:lpstr>Calibri</vt:lpstr>
      <vt:lpstr>Century Gothic</vt:lpstr>
      <vt:lpstr>Wingdings</vt:lpstr>
      <vt:lpstr>Times New Roman</vt:lpstr>
      <vt:lpstr>Dion template</vt:lpstr>
      <vt:lpstr>“Ζω ειρηνικά…  Μια βάρκα που δεν βούλιαζε”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“Ζω ειρηνικά…  Μια βάρκα που δεν βούλιαζε”</dc:title>
  <dc:creator>User</dc:creator>
  <cp:lastModifiedBy>User</cp:lastModifiedBy>
  <cp:revision>57</cp:revision>
  <dcterms:modified xsi:type="dcterms:W3CDTF">2020-04-03T06:23:44Z</dcterms:modified>
</cp:coreProperties>
</file>